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5229" r:id="rId5"/>
  </p:sldMasterIdLst>
  <p:notesMasterIdLst>
    <p:notesMasterId r:id="rId45"/>
  </p:notesMasterIdLst>
  <p:handoutMasterIdLst>
    <p:handoutMasterId r:id="rId46"/>
  </p:handoutMasterIdLst>
  <p:sldIdLst>
    <p:sldId id="2076138207" r:id="rId6"/>
    <p:sldId id="2076138216" r:id="rId7"/>
    <p:sldId id="2147469388" r:id="rId8"/>
    <p:sldId id="2147469384" r:id="rId9"/>
    <p:sldId id="2147469399" r:id="rId10"/>
    <p:sldId id="2147469392" r:id="rId11"/>
    <p:sldId id="2147469393" r:id="rId12"/>
    <p:sldId id="2147469394" r:id="rId13"/>
    <p:sldId id="2147469395" r:id="rId14"/>
    <p:sldId id="2076138225" r:id="rId15"/>
    <p:sldId id="2076138281" r:id="rId16"/>
    <p:sldId id="2147477561" r:id="rId17"/>
    <p:sldId id="2147469420" r:id="rId18"/>
    <p:sldId id="2147469413" r:id="rId19"/>
    <p:sldId id="2147477547" r:id="rId20"/>
    <p:sldId id="2147469415" r:id="rId21"/>
    <p:sldId id="2147469416" r:id="rId22"/>
    <p:sldId id="2147469417" r:id="rId23"/>
    <p:sldId id="2147469418" r:id="rId24"/>
    <p:sldId id="2147477549" r:id="rId25"/>
    <p:sldId id="2076138257" r:id="rId26"/>
    <p:sldId id="2076138271" r:id="rId27"/>
    <p:sldId id="2076138258" r:id="rId28"/>
    <p:sldId id="2147469421" r:id="rId29"/>
    <p:sldId id="2147477560" r:id="rId30"/>
    <p:sldId id="2147469400" r:id="rId31"/>
    <p:sldId id="2147477578" r:id="rId32"/>
    <p:sldId id="2147477553" r:id="rId33"/>
    <p:sldId id="2147477554" r:id="rId34"/>
    <p:sldId id="2147477582" r:id="rId35"/>
    <p:sldId id="2147477585" r:id="rId36"/>
    <p:sldId id="2147477586" r:id="rId37"/>
    <p:sldId id="2147469402" r:id="rId38"/>
    <p:sldId id="2147477557" r:id="rId39"/>
    <p:sldId id="2147477558" r:id="rId40"/>
    <p:sldId id="2147477588" r:id="rId41"/>
    <p:sldId id="2147477589" r:id="rId42"/>
    <p:sldId id="2147477590" r:id="rId43"/>
    <p:sldId id="1532" r:id="rId44"/>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Title slide" id="{38B656EC-D568-4EF7-8842-9FA1AE1192C9}">
          <p14:sldIdLst>
            <p14:sldId id="2076138207"/>
          </p14:sldIdLst>
        </p14:section>
        <p14:section name="Agenda slide" id="{82BFF96B-6F92-4676-A990-CF72A7BAECE2}">
          <p14:sldIdLst>
            <p14:sldId id="2076138216"/>
          </p14:sldIdLst>
        </p14:section>
        <p14:section name="Introduction" id="{195D3D2E-47ED-4DDE-9346-BDAD698FAC72}">
          <p14:sldIdLst>
            <p14:sldId id="2147469388"/>
            <p14:sldId id="2147469384"/>
            <p14:sldId id="2147469399"/>
          </p14:sldIdLst>
        </p14:section>
        <p14:section name="Context" id="{A25A84AC-35BD-49EA-BF23-93EAF4A19E56}">
          <p14:sldIdLst>
            <p14:sldId id="2147469392"/>
            <p14:sldId id="2147469393"/>
            <p14:sldId id="2147469394"/>
            <p14:sldId id="2147469395"/>
          </p14:sldIdLst>
        </p14:section>
        <p14:section name="Business Processes" id="{A7797EC2-5730-4AF6-AB33-ACA0176E6EDC}">
          <p14:sldIdLst>
            <p14:sldId id="2076138225"/>
            <p14:sldId id="2076138281"/>
            <p14:sldId id="2147477561"/>
            <p14:sldId id="2147469420"/>
            <p14:sldId id="2147469413"/>
            <p14:sldId id="2147477547"/>
            <p14:sldId id="2147469415"/>
            <p14:sldId id="2147469416"/>
            <p14:sldId id="2147469417"/>
            <p14:sldId id="2147469418"/>
            <p14:sldId id="2147477549"/>
          </p14:sldIdLst>
        </p14:section>
        <p14:section name="Data Estate" id="{9AA4B8A2-5641-F545-A693-61CFC50890D5}">
          <p14:sldIdLst>
            <p14:sldId id="2076138257"/>
            <p14:sldId id="2076138271"/>
          </p14:sldIdLst>
        </p14:section>
        <p14:section name="Security" id="{C3448032-D6AF-F74D-8838-71B18CB0D495}">
          <p14:sldIdLst>
            <p14:sldId id="2076138258"/>
            <p14:sldId id="2147469421"/>
            <p14:sldId id="2147477560"/>
          </p14:sldIdLst>
        </p14:section>
        <p14:section name="Integration and Extensibility" id="{4DA3ED9C-92FB-49FF-949F-657C3F7622B2}">
          <p14:sldIdLst>
            <p14:sldId id="2147469400"/>
            <p14:sldId id="2147477578"/>
            <p14:sldId id="2147477553"/>
            <p14:sldId id="2147477554"/>
            <p14:sldId id="2147477582"/>
            <p14:sldId id="2147477585"/>
            <p14:sldId id="2147477586"/>
          </p14:sldIdLst>
        </p14:section>
        <p14:section name="Environments, ALM and Operations" id="{381168C6-F6AC-4C56-82C7-B79746CAA1E4}">
          <p14:sldIdLst>
            <p14:sldId id="2147469402"/>
            <p14:sldId id="2147477557"/>
            <p14:sldId id="2147477558"/>
            <p14:sldId id="2147477588"/>
            <p14:sldId id="2147477589"/>
            <p14:sldId id="2147477590"/>
          </p14:sldIdLst>
        </p14:section>
        <p14:section name="Thank You" id="{556C2B89-60C5-4AD6-B947-C9DA189F7A3B}">
          <p14:sldIdLst>
            <p14:sldId id="1532"/>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D7E4FAC-2884-B727-F718-3B4CE374F662}" name="Peter Krause" initials="PK" userId="S::petkra@microsoft.com::e84a8a1d-50e0-4efa-95c3-5cc3a5b53c91"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 id="5" name="David Griffith" initials="DG" lastIdx="3" clrIdx="5">
    <p:extLst>
      <p:ext uri="{19B8F6BF-5375-455C-9EA6-DF929625EA0E}">
        <p15:presenceInfo xmlns:p15="http://schemas.microsoft.com/office/powerpoint/2012/main" userId="David Griffith"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B900"/>
    <a:srgbClr val="054B16"/>
    <a:srgbClr val="243A5E"/>
    <a:srgbClr val="107C10"/>
    <a:srgbClr val="0078D4"/>
    <a:srgbClr val="FFFFFF"/>
    <a:srgbClr val="666666"/>
    <a:srgbClr val="000000"/>
    <a:srgbClr val="8661C5"/>
    <a:srgbClr val="D59D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4200624-60C6-4ADD-97DA-78DD61F397C4}" v="2" dt="2025-01-21T08:43:59.23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912" autoAdjust="0"/>
    <p:restoredTop sz="78359" autoAdjust="0"/>
  </p:normalViewPr>
  <p:slideViewPr>
    <p:cSldViewPr snapToGrid="0" snapToObjects="1">
      <p:cViewPr varScale="1">
        <p:scale>
          <a:sx n="75" d="100"/>
          <a:sy n="75" d="100"/>
        </p:scale>
        <p:origin x="1200" y="294"/>
      </p:cViewPr>
      <p:guideLst/>
    </p:cSldViewPr>
  </p:slideViewPr>
  <p:notesTextViewPr>
    <p:cViewPr>
      <p:scale>
        <a:sx n="1" d="1"/>
        <a:sy n="1" d="1"/>
      </p:scale>
      <p:origin x="0" y="0"/>
    </p:cViewPr>
  </p:notesTextViewPr>
  <p:sorterViewPr>
    <p:cViewPr>
      <p:scale>
        <a:sx n="186" d="100"/>
        <a:sy n="186" d="100"/>
      </p:scale>
      <p:origin x="0" y="0"/>
    </p:cViewPr>
  </p:sorterViewPr>
  <p:notesViewPr>
    <p:cSldViewPr snapToGrid="0" snapToObjects="1">
      <p:cViewPr varScale="1">
        <p:scale>
          <a:sx n="97" d="100"/>
          <a:sy n="97" d="100"/>
        </p:scale>
        <p:origin x="4328" y="20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commentAuthors" Target="commentAuthors.xml"/><Relationship Id="rId50" Type="http://schemas.openxmlformats.org/officeDocument/2006/relationships/theme" Target="theme/theme1.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notesMaster" Target="notesMasters/notesMaster1.xml"/><Relationship Id="rId53" Type="http://schemas.microsoft.com/office/2018/10/relationships/authors" Target="authors.xml"/><Relationship Id="rId5" Type="http://schemas.openxmlformats.org/officeDocument/2006/relationships/slideMaster" Target="slideMasters/slideMaster2.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presProps" Target="presProps.xml"/><Relationship Id="rId8" Type="http://schemas.openxmlformats.org/officeDocument/2006/relationships/slide" Target="slides/slide3.xml"/><Relationship Id="rId51"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handoutMaster" Target="handoutMasters/handoutMaster1.xml"/><Relationship Id="rId20" Type="http://schemas.openxmlformats.org/officeDocument/2006/relationships/slide" Target="slides/slide15.xml"/><Relationship Id="rId41" Type="http://schemas.openxmlformats.org/officeDocument/2006/relationships/slide" Target="slides/slide36.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1/21/2025 2:05 AM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1/21/2025 2:05 AM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learn.microsoft.com/en-us/power-query/connectors/" TargetMode="External"/><Relationship Id="rId2" Type="http://schemas.openxmlformats.org/officeDocument/2006/relationships/slide" Target="../slides/slide27.xml"/><Relationship Id="rId1" Type="http://schemas.openxmlformats.org/officeDocument/2006/relationships/notesMaster" Target="../notesMasters/notesMaster1.xml"/><Relationship Id="rId5" Type="http://schemas.openxmlformats.org/officeDocument/2006/relationships/hyperlink" Target="https://learn.microsoft.com/en-us/power-query/power-query-online-limits" TargetMode="External"/><Relationship Id="rId4" Type="http://schemas.openxmlformats.org/officeDocument/2006/relationships/hyperlink" Target="https://learn.microsoft.com/en-us/power-query/best-practices" TargetMode="Externa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learn.microsoft.com/en-us/dynamics365/customer-insights/enrichment-sftp-custom-import" TargetMode="External"/><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learn.microsoft.com/en-us/dynamics365/customer-insights/custom-models" TargetMode="External"/><Relationship Id="rId2" Type="http://schemas.openxmlformats.org/officeDocument/2006/relationships/slide" Target="../slides/slide29.xml"/><Relationship Id="rId1" Type="http://schemas.openxmlformats.org/officeDocument/2006/relationships/notesMaster" Target="../notesMasters/notesMaster1.xml"/><Relationship Id="rId6" Type="http://schemas.openxmlformats.org/officeDocument/2006/relationships/hyperlink" Target="https://learn.microsoft.com/en-us/dynamics365/customer-insights/azure-machine-learning-experiments" TargetMode="External"/><Relationship Id="rId5" Type="http://schemas.openxmlformats.org/officeDocument/2006/relationships/hyperlink" Target="https://learn.microsoft.com/en-us/dynamics365/customer-insights/custom-models-faq" TargetMode="External"/><Relationship Id="rId4" Type="http://schemas.openxmlformats.org/officeDocument/2006/relationships/hyperlink" Target="https://learn.microsoft.com/en-us/dynamics365/customer-insights/custom-models-synapse" TargetMode="Externa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learn.microsoft.com/en-us/dynamics365/customer-insights/export-destinations" TargetMode="External"/><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8" Type="http://schemas.openxmlformats.org/officeDocument/2006/relationships/hyperlink" Target="https://learn.microsoft.com/en-us/power-apps/maker/data-platform/api-limits-overview" TargetMode="External"/><Relationship Id="rId3" Type="http://schemas.openxmlformats.org/officeDocument/2006/relationships/hyperlink" Target="https://learn.microsoft.com/en-us/dynamics365/customer-insights/export-power-apps" TargetMode="External"/><Relationship Id="rId7" Type="http://schemas.openxmlformats.org/officeDocument/2006/relationships/hyperlink" Target="https://learn.microsoft.com/en-us/power-apps/developer/data-platform/webapi/query-data-web-api" TargetMode="External"/><Relationship Id="rId2" Type="http://schemas.openxmlformats.org/officeDocument/2006/relationships/slide" Target="../slides/slide31.xml"/><Relationship Id="rId1" Type="http://schemas.openxmlformats.org/officeDocument/2006/relationships/notesMaster" Target="../notesMasters/notesMaster1.xml"/><Relationship Id="rId6" Type="http://schemas.openxmlformats.org/officeDocument/2006/relationships/hyperlink" Target="https://learn.microsoft.com/en-us/dynamics365/customer-insights/tables#customer-insights-tables-in-dataverse" TargetMode="External"/><Relationship Id="rId5" Type="http://schemas.openxmlformats.org/officeDocument/2006/relationships/hyperlink" Target="https://learn.microsoft.com/en-us/dynamics365/customer-insights/odata-examples" TargetMode="External"/><Relationship Id="rId4" Type="http://schemas.openxmlformats.org/officeDocument/2006/relationships/hyperlink" Target="https://learn.microsoft.com/en-us/dynamics365/customer-insights/export-power-automate" TargetMode="External"/><Relationship Id="rId9" Type="http://schemas.openxmlformats.org/officeDocument/2006/relationships/hyperlink" Target="https://learn.microsoft.com/en-us/power-platform/admin/api-request-limits-allocations#microsoft-power-platform-requests-allocations-based-on-licenses" TargetMode="Externa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learn.microsoft.com/en-us/dynamics365/customer-insights/export-power-bi" TargetMode="External"/><Relationship Id="rId2" Type="http://schemas.openxmlformats.org/officeDocument/2006/relationships/slide" Target="../slides/slide32.xml"/><Relationship Id="rId1" Type="http://schemas.openxmlformats.org/officeDocument/2006/relationships/notesMaster" Target="../notesMasters/notesMaster1.xml"/><Relationship Id="rId6" Type="http://schemas.openxmlformats.org/officeDocument/2006/relationships/hyperlink" Target="https://learn.microsoft.com/en-us/dynamics365/customer-insights/export-azure-blob-storage" TargetMode="External"/><Relationship Id="rId5" Type="http://schemas.openxmlformats.org/officeDocument/2006/relationships/hyperlink" Target="https://learn.microsoft.com/en-us/dynamics365/customer-insights/export-azure-data-lake-storage-gen2" TargetMode="External"/><Relationship Id="rId4" Type="http://schemas.openxmlformats.org/officeDocument/2006/relationships/hyperlink" Target="https://learn.microsoft.com/en-us/dynamics365/customer-insights/export-azure-synapse-analytics"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s://learn.microsoft.com/en-us/dynamics365/customer-insights/system#view-system-status" TargetMode="External"/><Relationship Id="rId2" Type="http://schemas.openxmlformats.org/officeDocument/2006/relationships/slide" Target="../slides/slide38.xml"/><Relationship Id="rId1" Type="http://schemas.openxmlformats.org/officeDocument/2006/relationships/notesMaster" Target="../notesMasters/notesMaster1.xml"/><Relationship Id="rId5" Type="http://schemas.openxmlformats.org/officeDocument/2006/relationships/hyperlink" Target="https://learn.microsoft.com/en-us/dynamics365/customer-insights/diagnostics" TargetMode="External"/><Relationship Id="rId4" Type="http://schemas.openxmlformats.org/officeDocument/2006/relationships/hyperlink" Target="https://learn.microsoft.com/en-us/dynamics365/customer-insights/export-power-automate#power-automate-triggers" TargetMode="Externa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learn.microsoft.com/en-us/training/paths/build-customer-insights/" TargetMode="External"/><Relationship Id="rId2" Type="http://schemas.openxmlformats.org/officeDocument/2006/relationships/slide" Target="../slides/slide8.xml"/><Relationship Id="rId1" Type="http://schemas.openxmlformats.org/officeDocument/2006/relationships/notesMaster" Target="../notesMasters/notesMaster1.xml"/><Relationship Id="rId5" Type="http://schemas.openxmlformats.org/officeDocument/2006/relationships/hyperlink" Target="https://learn.microsoft.com/en-us/certifications/customer-data-platform-specialty/" TargetMode="External"/><Relationship Id="rId4" Type="http://schemas.openxmlformats.org/officeDocument/2006/relationships/hyperlink" Target="https://learn.microsoft.com/en-us/certifications/exams/mb-260"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21E5A7B-BB8D-4368-A182-109669521632}" type="datetime8">
              <a:rPr lang="en-US" smtClean="0"/>
              <a:t>1/21/2025 2:05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10507788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this example / template to describe the different components participating to your Use Case.</a:t>
            </a:r>
          </a:p>
          <a:p>
            <a:r>
              <a:rPr lang="en-US" dirty="0"/>
              <a:t>Feel free to only keep what is relevant to the Use Case (green shapes in the example) and remove what’s not (grey shapes in the example).</a:t>
            </a:r>
          </a:p>
          <a:p>
            <a:r>
              <a:rPr lang="en-US" dirty="0"/>
              <a:t>Don’t hesitate to provide pertinent details in the corresponding shapes (e.g., what is the Source System A or the Martech platform, which Segments will be created and used in activations, what the Custom ML Model is doing …Etc.)</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1/21/2025 2:05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2144966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1/21/2025 2:05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14</a:t>
            </a:fld>
            <a:endParaRPr lang="en-US"/>
          </a:p>
        </p:txBody>
      </p:sp>
    </p:spTree>
    <p:extLst>
      <p:ext uri="{BB962C8B-B14F-4D97-AF65-F5344CB8AC3E}">
        <p14:creationId xmlns:p14="http://schemas.microsoft.com/office/powerpoint/2010/main" val="37673261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1/21/2025 2:05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15</a:t>
            </a:fld>
            <a:endParaRPr lang="en-US"/>
          </a:p>
        </p:txBody>
      </p:sp>
    </p:spTree>
    <p:extLst>
      <p:ext uri="{BB962C8B-B14F-4D97-AF65-F5344CB8AC3E}">
        <p14:creationId xmlns:p14="http://schemas.microsoft.com/office/powerpoint/2010/main" val="9959226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1/21/2025 2:05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16</a:t>
            </a:fld>
            <a:endParaRPr lang="en-US"/>
          </a:p>
        </p:txBody>
      </p:sp>
    </p:spTree>
    <p:extLst>
      <p:ext uri="{BB962C8B-B14F-4D97-AF65-F5344CB8AC3E}">
        <p14:creationId xmlns:p14="http://schemas.microsoft.com/office/powerpoint/2010/main" val="41944597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1/21/2025 2:05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17</a:t>
            </a:fld>
            <a:endParaRPr lang="en-US"/>
          </a:p>
        </p:txBody>
      </p:sp>
    </p:spTree>
    <p:extLst>
      <p:ext uri="{BB962C8B-B14F-4D97-AF65-F5344CB8AC3E}">
        <p14:creationId xmlns:p14="http://schemas.microsoft.com/office/powerpoint/2010/main" val="2421169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1/21/2025 2:05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18</a:t>
            </a:fld>
            <a:endParaRPr lang="en-US"/>
          </a:p>
        </p:txBody>
      </p:sp>
    </p:spTree>
    <p:extLst>
      <p:ext uri="{BB962C8B-B14F-4D97-AF65-F5344CB8AC3E}">
        <p14:creationId xmlns:p14="http://schemas.microsoft.com/office/powerpoint/2010/main" val="17692887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1/21/2025 2:05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19</a:t>
            </a:fld>
            <a:endParaRPr lang="en-US"/>
          </a:p>
        </p:txBody>
      </p:sp>
    </p:spTree>
    <p:extLst>
      <p:ext uri="{BB962C8B-B14F-4D97-AF65-F5344CB8AC3E}">
        <p14:creationId xmlns:p14="http://schemas.microsoft.com/office/powerpoint/2010/main" val="517648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1/21/2025 2:05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20</a:t>
            </a:fld>
            <a:endParaRPr lang="en-US"/>
          </a:p>
        </p:txBody>
      </p:sp>
    </p:spTree>
    <p:extLst>
      <p:ext uri="{BB962C8B-B14F-4D97-AF65-F5344CB8AC3E}">
        <p14:creationId xmlns:p14="http://schemas.microsoft.com/office/powerpoint/2010/main" val="10948393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1/21/2025 2:05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594258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section is about describing the Data Sources and their associated required Datasets as they are in the Source System.</a:t>
            </a:r>
          </a:p>
          <a:p>
            <a:r>
              <a:rPr lang="en-US" dirty="0"/>
              <a:t>This is not yet about describing how the integration to Customer Insights will be done, as a dedicated section for this is present further in this document.</a:t>
            </a:r>
            <a:br>
              <a:rPr lang="en-US" dirty="0"/>
            </a:br>
            <a:endParaRPr lang="en-US" dirty="0"/>
          </a:p>
          <a:p>
            <a:r>
              <a:rPr lang="en-US" b="1" u="sng" dirty="0"/>
              <a:t>N.B.:</a:t>
            </a:r>
            <a:r>
              <a:rPr lang="en-US" dirty="0"/>
              <a:t> If you maintain this source systems data estate as a data catalog for instance in an Excel spreadsheet, please don’t hesitate to include it with this deck.</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1/21/2025 2:05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22</a:t>
            </a:fld>
            <a:endParaRPr lang="en-US"/>
          </a:p>
        </p:txBody>
      </p:sp>
    </p:spTree>
    <p:extLst>
      <p:ext uri="{BB962C8B-B14F-4D97-AF65-F5344CB8AC3E}">
        <p14:creationId xmlns:p14="http://schemas.microsoft.com/office/powerpoint/2010/main" val="12147153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1/21/2025 2:05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36254468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1/21/2025 2:05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6069300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t>Customer Insights - Data</a:t>
            </a:r>
            <a:r>
              <a:rPr lang="en-US" dirty="0"/>
              <a:t> user permissions: https://learn.microsoft.com/en-us/dynamics365/customer-insights/data/permissions</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1/21/2025 2:05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24</a:t>
            </a:fld>
            <a:endParaRPr lang="en-US"/>
          </a:p>
        </p:txBody>
      </p:sp>
    </p:spTree>
    <p:extLst>
      <p:ext uri="{BB962C8B-B14F-4D97-AF65-F5344CB8AC3E}">
        <p14:creationId xmlns:p14="http://schemas.microsoft.com/office/powerpoint/2010/main" val="109713487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1/21/2025 2:05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25</a:t>
            </a:fld>
            <a:endParaRPr lang="en-US"/>
          </a:p>
        </p:txBody>
      </p:sp>
    </p:spTree>
    <p:extLst>
      <p:ext uri="{BB962C8B-B14F-4D97-AF65-F5344CB8AC3E}">
        <p14:creationId xmlns:p14="http://schemas.microsoft.com/office/powerpoint/2010/main" val="36295381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1/21/2025 2:05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1919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section is about describing the Data Sources and their associated required Tables as they are going to be once ingested in </a:t>
            </a:r>
            <a:r>
              <a:rPr lang="en-US" i="1" dirty="0"/>
              <a:t>Customer Insights - Data</a:t>
            </a:r>
            <a:r>
              <a:rPr lang="en-US" dirty="0"/>
              <a:t>.</a:t>
            </a:r>
          </a:p>
          <a:p>
            <a:r>
              <a:rPr lang="en-US" dirty="0"/>
              <a:t>This is a follow-up of the Data Estate on Data Source Systems, which goal is to describe the specificities of each inbound integration context and possible constraints, and how data is going to be ingested practically. </a:t>
            </a:r>
          </a:p>
          <a:p>
            <a:br>
              <a:rPr lang="en-US" b="1" u="sng" dirty="0"/>
            </a:br>
            <a:r>
              <a:rPr lang="en-US" b="1" u="sng" dirty="0"/>
              <a:t>N.B. 1:</a:t>
            </a:r>
            <a:r>
              <a:rPr lang="en-US" dirty="0"/>
              <a:t> One Data Source System doesn’t necessarily translate to only one Data Source in </a:t>
            </a:r>
            <a:r>
              <a:rPr lang="en-US" i="1" dirty="0"/>
              <a:t>Customer Insights - Data</a:t>
            </a:r>
            <a:r>
              <a:rPr lang="en-US" dirty="0"/>
              <a:t> . </a:t>
            </a:r>
          </a:p>
          <a:p>
            <a:r>
              <a:rPr lang="en-US" dirty="0"/>
              <a:t>Depending on factors such as data availability and scheduling, chosen data integration pattern and such, different Datasets present in a given Data Source System can be brought in </a:t>
            </a:r>
            <a:r>
              <a:rPr lang="en-US" i="1" dirty="0"/>
              <a:t>Customer Insights - Data</a:t>
            </a:r>
            <a:r>
              <a:rPr lang="en-US" dirty="0"/>
              <a:t> as Tables through different Data Sources. </a:t>
            </a:r>
          </a:p>
          <a:p>
            <a:r>
              <a:rPr lang="en-US" dirty="0"/>
              <a:t>The opposite is also true, to simplify the Data Model within </a:t>
            </a:r>
            <a:r>
              <a:rPr lang="en-US" i="1" dirty="0"/>
              <a:t>Customer Insights - Data</a:t>
            </a:r>
            <a:r>
              <a:rPr lang="en-US" dirty="0"/>
              <a:t> (and hence improving Marketers’ User Experience when building Segments, etc.), one Table in </a:t>
            </a:r>
            <a:r>
              <a:rPr lang="en-US" i="1" dirty="0"/>
              <a:t>Customer Insights - Data</a:t>
            </a:r>
            <a:r>
              <a:rPr lang="en-US" dirty="0"/>
              <a:t> could be the result of joining several Datasets from one or several Data Source Systems.</a:t>
            </a:r>
          </a:p>
          <a:p>
            <a:br>
              <a:rPr lang="en-US" b="1" u="sng" dirty="0"/>
            </a:br>
            <a:r>
              <a:rPr lang="en-US" b="1" u="sng" dirty="0"/>
              <a:t>N.B. 2:</a:t>
            </a:r>
            <a:r>
              <a:rPr lang="en-US" dirty="0"/>
              <a:t> If you maintain this additional Data Source Systems information and how it will translate into Data Sources into </a:t>
            </a:r>
            <a:r>
              <a:rPr lang="en-US" i="1" dirty="0"/>
              <a:t>Customer Insights - Data</a:t>
            </a:r>
            <a:r>
              <a:rPr lang="en-US" dirty="0"/>
              <a:t> as part of your Data Catalog or a project specific document, for instance in an Excel spreadsheet, please don’t hesitate to include it with this deck.</a:t>
            </a:r>
          </a:p>
          <a:p>
            <a:endParaRPr lang="en-US" dirty="0"/>
          </a:p>
          <a:p>
            <a:r>
              <a:rPr lang="en-US" dirty="0"/>
              <a:t>Power Query Connectors: </a:t>
            </a:r>
            <a:r>
              <a:rPr lang="en-GB" dirty="0">
                <a:hlinkClick r:id="rId3"/>
              </a:rPr>
              <a:t>List of all Power Query connectors - Power Query | Microsoft Learn</a:t>
            </a:r>
            <a:endParaRPr lang="en-GB" dirty="0"/>
          </a:p>
          <a:p>
            <a:r>
              <a:rPr lang="en-GB" dirty="0"/>
              <a:t>Power Query Best Practices: </a:t>
            </a:r>
            <a:r>
              <a:rPr lang="en-GB" dirty="0">
                <a:hlinkClick r:id="rId4"/>
              </a:rPr>
              <a:t>Best practices when working with Power Query - Power Query | Microsoft Learn</a:t>
            </a:r>
            <a:endParaRPr lang="en-GB" dirty="0"/>
          </a:p>
          <a:p>
            <a:r>
              <a:rPr lang="en-US" dirty="0"/>
              <a:t>Power Query Online Limits: </a:t>
            </a:r>
            <a:r>
              <a:rPr lang="en-GB" dirty="0">
                <a:hlinkClick r:id="rId5"/>
              </a:rPr>
              <a:t>Power Query Online Usage Limits - Power Query | Microsoft Learn</a:t>
            </a:r>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1/21/2025 2:05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9350817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GB" b="0" i="0" dirty="0">
                <a:solidFill>
                  <a:srgbClr val="161616"/>
                </a:solidFill>
                <a:effectLst/>
                <a:latin typeface="Segoe UI" panose="020B0502040204020203" pitchFamily="34" charset="0"/>
              </a:rPr>
              <a:t>Enrich customer profiles with SFTP custom import</a:t>
            </a:r>
            <a:r>
              <a:rPr lang="en-US" b="0" i="0" dirty="0">
                <a:solidFill>
                  <a:srgbClr val="161616"/>
                </a:solidFill>
                <a:effectLst/>
                <a:latin typeface="Segoe UI" panose="020B0502040204020203" pitchFamily="34" charset="0"/>
              </a:rPr>
              <a:t>: </a:t>
            </a:r>
            <a:r>
              <a:rPr lang="en-GB" dirty="0">
                <a:hlinkClick r:id="rId3"/>
              </a:rPr>
              <a:t>Enrich customer profiles with SFTP custom import (preview) - Dynamics 365 Customer Insights | Microsoft Learn</a:t>
            </a:r>
            <a:endParaRPr lang="en-GB" b="0" i="0" dirty="0">
              <a:solidFill>
                <a:srgbClr val="161616"/>
              </a:solidFill>
              <a:effectLst/>
              <a:latin typeface="Segoe UI" panose="020B0502040204020203" pitchFamily="34" charset="0"/>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1/21/2025 2:05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28</a:t>
            </a:fld>
            <a:endParaRPr lang="en-US"/>
          </a:p>
        </p:txBody>
      </p:sp>
    </p:spTree>
    <p:extLst>
      <p:ext uri="{BB962C8B-B14F-4D97-AF65-F5344CB8AC3E}">
        <p14:creationId xmlns:p14="http://schemas.microsoft.com/office/powerpoint/2010/main" val="310652191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GB" sz="3200" b="0" i="0" dirty="0">
                <a:solidFill>
                  <a:srgbClr val="161616"/>
                </a:solidFill>
                <a:effectLst/>
                <a:latin typeface="Segoe UI" panose="020B0502040204020203" pitchFamily="34" charset="0"/>
              </a:rPr>
              <a:t>Custom machine learning models from Azure Machine Learning: </a:t>
            </a:r>
            <a:r>
              <a:rPr lang="en-GB" sz="6600" dirty="0">
                <a:hlinkClick r:id="rId3"/>
              </a:rPr>
              <a:t>Custom machine learning models from Azure Machine Learning - Dynamics 365 Customer Insights | Microsoft Learn</a:t>
            </a:r>
            <a:endParaRPr lang="en-GB" sz="3200" b="0" i="0" dirty="0">
              <a:solidFill>
                <a:srgbClr val="161616"/>
              </a:solidFill>
              <a:effectLst/>
              <a:latin typeface="Segoe UI" panose="020B0502040204020203" pitchFamily="34" charset="0"/>
            </a:endParaRPr>
          </a:p>
          <a:p>
            <a:pPr marL="0" marR="0" lvl="0" indent="0" algn="l" defTabSz="932742" rtl="0" eaLnBrk="1" fontAlgn="auto" latinLnBrk="0" hangingPunct="1">
              <a:lnSpc>
                <a:spcPct val="100000"/>
              </a:lnSpc>
              <a:spcBef>
                <a:spcPts val="0"/>
              </a:spcBef>
              <a:spcAft>
                <a:spcPts val="0"/>
              </a:spcAft>
              <a:buClrTx/>
              <a:buSzTx/>
              <a:buFontTx/>
              <a:buNone/>
              <a:tabLst/>
              <a:defRPr/>
            </a:pPr>
            <a:r>
              <a:rPr lang="en-GB" sz="3200" b="0" i="0" dirty="0">
                <a:solidFill>
                  <a:srgbClr val="161616"/>
                </a:solidFill>
                <a:effectLst/>
                <a:latin typeface="Segoe UI" panose="020B0502040204020203" pitchFamily="34" charset="0"/>
              </a:rPr>
              <a:t>Custom machine learning models from Azure Synapse: </a:t>
            </a:r>
            <a:r>
              <a:rPr lang="en-GB" sz="6600" dirty="0">
                <a:hlinkClick r:id="rId4"/>
              </a:rPr>
              <a:t>Custom machine learning models from Azure Synapse - Dynamics 365 Customer Insights | Microsoft Learn</a:t>
            </a:r>
            <a:endParaRPr lang="en-GB" sz="3200" b="0" i="0" dirty="0">
              <a:solidFill>
                <a:srgbClr val="161616"/>
              </a:solidFill>
              <a:effectLst/>
              <a:latin typeface="Segoe UI" panose="020B0502040204020203" pitchFamily="34" charset="0"/>
            </a:endParaRPr>
          </a:p>
          <a:p>
            <a:pPr marL="0" marR="0" lvl="0" indent="0" algn="l" defTabSz="932742" rtl="0" eaLnBrk="1" fontAlgn="auto" latinLnBrk="0" hangingPunct="1">
              <a:lnSpc>
                <a:spcPct val="100000"/>
              </a:lnSpc>
              <a:spcBef>
                <a:spcPts val="0"/>
              </a:spcBef>
              <a:spcAft>
                <a:spcPts val="0"/>
              </a:spcAft>
              <a:buClrTx/>
              <a:buSzTx/>
              <a:buFontTx/>
              <a:buNone/>
              <a:tabLst/>
              <a:defRPr/>
            </a:pPr>
            <a:r>
              <a:rPr lang="en-GB" b="0" i="0" dirty="0">
                <a:solidFill>
                  <a:srgbClr val="161616"/>
                </a:solidFill>
                <a:effectLst/>
                <a:latin typeface="Segoe UI" panose="020B0502040204020203" pitchFamily="34" charset="0"/>
              </a:rPr>
              <a:t>Custom machine learning FAQ</a:t>
            </a:r>
            <a:r>
              <a:rPr lang="en-US" b="0" i="0" dirty="0">
                <a:solidFill>
                  <a:srgbClr val="161616"/>
                </a:solidFill>
                <a:effectLst/>
                <a:latin typeface="Segoe UI" panose="020B0502040204020203" pitchFamily="34" charset="0"/>
              </a:rPr>
              <a:t>: </a:t>
            </a:r>
            <a:r>
              <a:rPr lang="en-GB" dirty="0">
                <a:hlinkClick r:id="rId5"/>
              </a:rPr>
              <a:t>Custom machine learning FAQ - Dynamics 365 Customer Insights | Microsoft Learn</a:t>
            </a:r>
            <a:endParaRPr lang="en-US" b="0" i="0" dirty="0">
              <a:solidFill>
                <a:srgbClr val="161616"/>
              </a:solidFill>
              <a:effectLst/>
              <a:latin typeface="Segoe UI" panose="020B0502040204020203" pitchFamily="34" charset="0"/>
            </a:endParaRPr>
          </a:p>
          <a:p>
            <a:pPr marL="0" marR="0" lvl="0" indent="0" algn="l" defTabSz="932742" rtl="0" eaLnBrk="1" fontAlgn="auto" latinLnBrk="0" hangingPunct="1">
              <a:lnSpc>
                <a:spcPct val="100000"/>
              </a:lnSpc>
              <a:spcBef>
                <a:spcPts val="0"/>
              </a:spcBef>
              <a:spcAft>
                <a:spcPts val="0"/>
              </a:spcAft>
              <a:buClrTx/>
              <a:buSzTx/>
              <a:buFontTx/>
              <a:buNone/>
              <a:tabLst/>
              <a:defRPr/>
            </a:pPr>
            <a:r>
              <a:rPr lang="en-GB" b="0" i="0" dirty="0">
                <a:solidFill>
                  <a:srgbClr val="161616"/>
                </a:solidFill>
                <a:effectLst/>
                <a:latin typeface="Segoe UI" panose="020B0502040204020203" pitchFamily="34" charset="0"/>
              </a:rPr>
              <a:t>Use Azure Machine Learning-based models: </a:t>
            </a:r>
            <a:r>
              <a:rPr lang="en-GB" dirty="0">
                <a:hlinkClick r:id="rId6"/>
              </a:rPr>
              <a:t>Use Azure Machine Learning-based models - Dynamics 365 Customer Insights | Microsoft Learn</a:t>
            </a:r>
            <a:endParaRPr lang="en-GB" b="0" i="0" dirty="0">
              <a:solidFill>
                <a:srgbClr val="161616"/>
              </a:solidFill>
              <a:effectLst/>
              <a:latin typeface="Segoe UI" panose="020B0502040204020203" pitchFamily="34" charset="0"/>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1/21/2025 2:05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29</a:t>
            </a:fld>
            <a:endParaRPr lang="en-US"/>
          </a:p>
        </p:txBody>
      </p:sp>
    </p:spTree>
    <p:extLst>
      <p:ext uri="{BB962C8B-B14F-4D97-AF65-F5344CB8AC3E}">
        <p14:creationId xmlns:p14="http://schemas.microsoft.com/office/powerpoint/2010/main" val="428358978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Native Integrations:</a:t>
            </a:r>
          </a:p>
          <a:p>
            <a:pPr marL="171450" marR="0" lvl="0" indent="-171450" algn="l" defTabSz="914367" rtl="0" eaLnBrk="1" fontAlgn="auto" latinLnBrk="0" hangingPunct="1">
              <a:lnSpc>
                <a:spcPct val="90000"/>
              </a:lnSpc>
              <a:spcBef>
                <a:spcPts val="0"/>
              </a:spcBef>
              <a:spcAft>
                <a:spcPts val="333"/>
              </a:spcAft>
              <a:buClrTx/>
              <a:buSzTx/>
              <a:buFontTx/>
              <a:buChar char="-"/>
              <a:tabLst/>
              <a:defRPr/>
            </a:pPr>
            <a:r>
              <a:rPr lang="en-US" dirty="0"/>
              <a:t>List of native export connectors: </a:t>
            </a:r>
            <a:r>
              <a:rPr lang="en-GB" dirty="0">
                <a:hlinkClick r:id="rId3"/>
              </a:rPr>
              <a:t>Exports (preview) overview - Dynamics 365 Customer Insights | Microsoft Learn</a:t>
            </a:r>
            <a:endParaRPr lang="en-GB" dirty="0"/>
          </a:p>
          <a:p>
            <a:pPr marL="171450" marR="0" lvl="0" indent="-171450" algn="l" defTabSz="914367" rtl="0" eaLnBrk="1" fontAlgn="auto" latinLnBrk="0" hangingPunct="1">
              <a:lnSpc>
                <a:spcPct val="90000"/>
              </a:lnSpc>
              <a:spcBef>
                <a:spcPts val="0"/>
              </a:spcBef>
              <a:spcAft>
                <a:spcPts val="333"/>
              </a:spcAft>
              <a:buClrTx/>
              <a:buSzTx/>
              <a:buFontTx/>
              <a:buChar char="-"/>
              <a:tabLst/>
              <a:defRPr/>
            </a:pPr>
            <a:r>
              <a:rPr lang="en-US" dirty="0"/>
              <a:t>Native Data sharing to </a:t>
            </a:r>
            <a:r>
              <a:rPr lang="en-US" i="1" dirty="0"/>
              <a:t>Customer Insights - Journey</a:t>
            </a:r>
            <a:r>
              <a:rPr lang="en-US" dirty="0"/>
              <a:t>: https://learn.microsoft.com/en-us/dynamics365/customer-insights/data/export-ci-journeys</a:t>
            </a:r>
            <a:r>
              <a:rPr lang="en-GB" dirty="0"/>
              <a:t> </a:t>
            </a: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1/21/2025 2:05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30</a:t>
            </a:fld>
            <a:endParaRPr lang="en-US"/>
          </a:p>
        </p:txBody>
      </p:sp>
    </p:spTree>
    <p:extLst>
      <p:ext uri="{BB962C8B-B14F-4D97-AF65-F5344CB8AC3E}">
        <p14:creationId xmlns:p14="http://schemas.microsoft.com/office/powerpoint/2010/main" val="138363322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1" dirty="0">
                <a:solidFill>
                  <a:srgbClr val="161616"/>
                </a:solidFill>
                <a:effectLst/>
                <a:latin typeface="Segoe UI" panose="020B0502040204020203" pitchFamily="34" charset="0"/>
              </a:rPr>
              <a:t>Customer Insights - Data </a:t>
            </a:r>
            <a:r>
              <a:rPr lang="en-US" dirty="0"/>
              <a:t>Power Apps connector: </a:t>
            </a:r>
            <a:r>
              <a:rPr lang="en-GB" dirty="0">
                <a:hlinkClick r:id="rId3"/>
              </a:rPr>
              <a:t>Power Apps connector (preview) - Dynamics 365 Customer Insights | Microsoft Learn</a:t>
            </a:r>
            <a:endParaRPr lang="en-US" dirty="0"/>
          </a:p>
          <a:p>
            <a:r>
              <a:rPr lang="en-GB" b="0" i="1" dirty="0">
                <a:solidFill>
                  <a:srgbClr val="161616"/>
                </a:solidFill>
                <a:effectLst/>
                <a:latin typeface="Segoe UI" panose="020B0502040204020203" pitchFamily="34" charset="0"/>
              </a:rPr>
              <a:t>Customer Insights - Data </a:t>
            </a:r>
            <a:r>
              <a:rPr lang="en-US" dirty="0"/>
              <a:t>Power Automate connector: </a:t>
            </a:r>
            <a:r>
              <a:rPr lang="en-GB" dirty="0">
                <a:hlinkClick r:id="rId4"/>
              </a:rPr>
              <a:t>Power Automate connector (preview) - Dynamics 365 Customer Insights | Microsoft Learn</a:t>
            </a:r>
            <a:endParaRPr lang="en-GB" dirty="0"/>
          </a:p>
          <a:p>
            <a:pPr marL="0" marR="0" lvl="0" indent="0" algn="l" defTabSz="914367" rtl="0" eaLnBrk="1" fontAlgn="auto" latinLnBrk="0" hangingPunct="1">
              <a:lnSpc>
                <a:spcPct val="90000"/>
              </a:lnSpc>
              <a:spcBef>
                <a:spcPts val="0"/>
              </a:spcBef>
              <a:spcAft>
                <a:spcPts val="333"/>
              </a:spcAft>
              <a:buClrTx/>
              <a:buSzTx/>
              <a:buFontTx/>
              <a:buNone/>
              <a:tabLst/>
              <a:defRPr/>
            </a:pPr>
            <a:r>
              <a:rPr lang="en-GB" b="0" i="0" dirty="0">
                <a:solidFill>
                  <a:srgbClr val="161616"/>
                </a:solidFill>
                <a:effectLst/>
                <a:latin typeface="Segoe UI" panose="020B0502040204020203" pitchFamily="34" charset="0"/>
              </a:rPr>
              <a:t>OData query examples for </a:t>
            </a:r>
            <a:r>
              <a:rPr lang="en-GB" b="0" i="1" dirty="0">
                <a:solidFill>
                  <a:srgbClr val="161616"/>
                </a:solidFill>
                <a:effectLst/>
                <a:latin typeface="Segoe UI" panose="020B0502040204020203" pitchFamily="34" charset="0"/>
              </a:rPr>
              <a:t>Customer Insights - Data</a:t>
            </a:r>
            <a:r>
              <a:rPr lang="en-GB" b="0" i="0" dirty="0">
                <a:solidFill>
                  <a:srgbClr val="161616"/>
                </a:solidFill>
                <a:effectLst/>
                <a:latin typeface="Segoe UI" panose="020B0502040204020203" pitchFamily="34" charset="0"/>
              </a:rPr>
              <a:t> APIs: </a:t>
            </a:r>
            <a:r>
              <a:rPr lang="en-GB" dirty="0">
                <a:hlinkClick r:id="rId5"/>
              </a:rPr>
              <a:t>OData query examples for Customer Insights APIs - Dynamics 365 Customer Insights | Microsoft Learn</a:t>
            </a:r>
            <a:endParaRPr lang="en-GB" dirty="0"/>
          </a:p>
          <a:p>
            <a:pPr marL="0" marR="0" lvl="0" indent="0" algn="l" defTabSz="914367" rtl="0" eaLnBrk="1" fontAlgn="auto" latinLnBrk="0" hangingPunct="1">
              <a:lnSpc>
                <a:spcPct val="90000"/>
              </a:lnSpc>
              <a:spcBef>
                <a:spcPts val="0"/>
              </a:spcBef>
              <a:spcAft>
                <a:spcPts val="333"/>
              </a:spcAft>
              <a:buClrTx/>
              <a:buSzTx/>
              <a:buFontTx/>
              <a:buNone/>
              <a:tabLst/>
              <a:defRPr/>
            </a:pPr>
            <a:r>
              <a:rPr lang="en-GB" b="0" i="1" dirty="0">
                <a:solidFill>
                  <a:srgbClr val="161616"/>
                </a:solidFill>
                <a:effectLst/>
                <a:latin typeface="Segoe UI" panose="020B0502040204020203" pitchFamily="34" charset="0"/>
              </a:rPr>
              <a:t>Customer Insights - Data</a:t>
            </a:r>
            <a:r>
              <a:rPr lang="en-GB" sz="882" b="0" i="0" kern="1200" dirty="0">
                <a:solidFill>
                  <a:srgbClr val="161616"/>
                </a:solidFill>
                <a:effectLst/>
                <a:latin typeface="Segoe UI" panose="020B0502040204020203" pitchFamily="34" charset="0"/>
                <a:ea typeface="+mn-ea"/>
                <a:cs typeface="+mn-cs"/>
              </a:rPr>
              <a:t> Tables in Dataverse: </a:t>
            </a:r>
            <a:r>
              <a:rPr lang="en-GB" dirty="0">
                <a:hlinkClick r:id="rId6"/>
              </a:rPr>
              <a:t>Tables in Customer Insights - Dynamics 365 Customer Insights | Microsoft Learn</a:t>
            </a:r>
            <a:endParaRPr lang="en-GB" dirty="0"/>
          </a:p>
          <a:p>
            <a:pPr marL="0" marR="0" lvl="0" indent="0" algn="l" defTabSz="914367" rtl="0" eaLnBrk="1" fontAlgn="auto" latinLnBrk="0" hangingPunct="1">
              <a:lnSpc>
                <a:spcPct val="90000"/>
              </a:lnSpc>
              <a:spcBef>
                <a:spcPts val="0"/>
              </a:spcBef>
              <a:spcAft>
                <a:spcPts val="333"/>
              </a:spcAft>
              <a:buClrTx/>
              <a:buSzTx/>
              <a:buFontTx/>
              <a:buNone/>
              <a:tabLst/>
              <a:defRPr/>
            </a:pPr>
            <a:r>
              <a:rPr lang="en-GB" dirty="0"/>
              <a:t>Querying data using the Web API in Dataverse: </a:t>
            </a:r>
            <a:r>
              <a:rPr lang="en-GB" dirty="0">
                <a:hlinkClick r:id="rId7"/>
              </a:rPr>
              <a:t>Query data using the Web API - Power Apps | Microsoft Learn</a:t>
            </a:r>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GB" dirty="0"/>
              <a:t>Dataverse API limits overview: </a:t>
            </a:r>
            <a:r>
              <a:rPr lang="en-GB" dirty="0">
                <a:hlinkClick r:id="rId8"/>
              </a:rPr>
              <a:t>API limits overview (Microsoft Dataverse) - Power Apps | Microsoft Learn</a:t>
            </a:r>
            <a:endParaRPr lang="en-GB" dirty="0"/>
          </a:p>
          <a:p>
            <a:pPr marL="0" marR="0" lvl="0" indent="0" algn="l" defTabSz="914367" rtl="0" eaLnBrk="1" fontAlgn="auto" latinLnBrk="0" hangingPunct="1">
              <a:lnSpc>
                <a:spcPct val="90000"/>
              </a:lnSpc>
              <a:spcBef>
                <a:spcPts val="0"/>
              </a:spcBef>
              <a:spcAft>
                <a:spcPts val="333"/>
              </a:spcAft>
              <a:buClrTx/>
              <a:buSzTx/>
              <a:buFontTx/>
              <a:buNone/>
              <a:tabLst/>
              <a:defRPr/>
            </a:pPr>
            <a:r>
              <a:rPr lang="en-GB" b="0" i="0" dirty="0">
                <a:solidFill>
                  <a:srgbClr val="161616"/>
                </a:solidFill>
                <a:effectLst/>
                <a:latin typeface="Segoe UI" panose="020B0502040204020203" pitchFamily="34" charset="0"/>
              </a:rPr>
              <a:t>Requests limits and allocations in Dataverse: </a:t>
            </a:r>
            <a:r>
              <a:rPr lang="en-GB" dirty="0">
                <a:hlinkClick r:id="rId9"/>
              </a:rPr>
              <a:t>Requests limits and allocations - Power Platform | Microsoft Learn</a:t>
            </a:r>
            <a:endParaRPr lang="en-GB" b="1" i="0" dirty="0">
              <a:solidFill>
                <a:srgbClr val="161616"/>
              </a:solidFill>
              <a:effectLst/>
              <a:latin typeface="Segoe UI" panose="020B0502040204020203" pitchFamily="34"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1/21/2025 2:05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31</a:t>
            </a:fld>
            <a:endParaRPr lang="en-US"/>
          </a:p>
        </p:txBody>
      </p:sp>
    </p:spTree>
    <p:extLst>
      <p:ext uri="{BB962C8B-B14F-4D97-AF65-F5344CB8AC3E}">
        <p14:creationId xmlns:p14="http://schemas.microsoft.com/office/powerpoint/2010/main" val="9078588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Customer Insights Power BI connector: </a:t>
            </a:r>
            <a:r>
              <a:rPr lang="en-GB" dirty="0">
                <a:hlinkClick r:id="rId3"/>
              </a:rPr>
              <a:t>Power BI connector (preview) - Dynamics 365 Customer Insights | Microsoft Learn</a:t>
            </a:r>
            <a:endParaRPr lang="en-GB" dirty="0"/>
          </a:p>
          <a:p>
            <a:pPr marL="0" marR="0" lvl="0" indent="0" algn="l" defTabSz="914367" rtl="0" eaLnBrk="1" fontAlgn="auto" latinLnBrk="0" hangingPunct="1">
              <a:lnSpc>
                <a:spcPct val="90000"/>
              </a:lnSpc>
              <a:spcBef>
                <a:spcPts val="0"/>
              </a:spcBef>
              <a:spcAft>
                <a:spcPts val="333"/>
              </a:spcAft>
              <a:buClrTx/>
              <a:buSzTx/>
              <a:buFontTx/>
              <a:buNone/>
              <a:tabLst/>
              <a:defRPr/>
            </a:pPr>
            <a:r>
              <a:rPr lang="en-GB" b="0" i="0" dirty="0">
                <a:solidFill>
                  <a:srgbClr val="161616"/>
                </a:solidFill>
                <a:effectLst/>
                <a:latin typeface="Segoe UI" panose="020B0502040204020203" pitchFamily="34" charset="0"/>
              </a:rPr>
              <a:t>Export data to Azure Synapse Analytics: </a:t>
            </a:r>
            <a:r>
              <a:rPr lang="en-GB" dirty="0">
                <a:hlinkClick r:id="rId4"/>
              </a:rPr>
              <a:t>Export data to Azure Synapse Analytics (preview) - Dynamics 365 Customer Insights | Microsoft Learn</a:t>
            </a:r>
            <a:endParaRPr lang="en-GB" b="0" i="0" dirty="0">
              <a:solidFill>
                <a:srgbClr val="161616"/>
              </a:solidFill>
              <a:effectLst/>
              <a:latin typeface="Segoe UI" panose="020B0502040204020203" pitchFamily="34"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GB" sz="882" b="0" i="0" kern="1200" dirty="0">
                <a:solidFill>
                  <a:srgbClr val="161616"/>
                </a:solidFill>
                <a:effectLst/>
                <a:latin typeface="Segoe UI" panose="020B0502040204020203" pitchFamily="34" charset="0"/>
                <a:ea typeface="+mn-ea"/>
                <a:cs typeface="+mn-cs"/>
              </a:rPr>
              <a:t>Export data to Azure Data Lake Storage Gen2: </a:t>
            </a:r>
            <a:r>
              <a:rPr lang="en-GB" dirty="0">
                <a:hlinkClick r:id="rId5"/>
              </a:rPr>
              <a:t>Export data to Azure Data Lake Storage Gen2 (preview) - Dynamics 365 Customer Insights | Microsoft Learn</a:t>
            </a:r>
            <a:endParaRPr lang="en-GB" dirty="0"/>
          </a:p>
          <a:p>
            <a:pPr marL="0" marR="0" lvl="0" indent="0" algn="l" defTabSz="914367" rtl="0" eaLnBrk="1" fontAlgn="auto" latinLnBrk="0" hangingPunct="1">
              <a:lnSpc>
                <a:spcPct val="90000"/>
              </a:lnSpc>
              <a:spcBef>
                <a:spcPts val="0"/>
              </a:spcBef>
              <a:spcAft>
                <a:spcPts val="333"/>
              </a:spcAft>
              <a:buClrTx/>
              <a:buSzTx/>
              <a:buFontTx/>
              <a:buNone/>
              <a:tabLst/>
              <a:defRPr/>
            </a:pPr>
            <a:r>
              <a:rPr lang="en-GB" b="0" i="0" dirty="0">
                <a:solidFill>
                  <a:srgbClr val="161616"/>
                </a:solidFill>
                <a:effectLst/>
                <a:latin typeface="Segoe UI" panose="020B0502040204020203" pitchFamily="34" charset="0"/>
              </a:rPr>
              <a:t>Export data to an Azure Blob Storage: </a:t>
            </a:r>
            <a:r>
              <a:rPr lang="en-GB" dirty="0">
                <a:hlinkClick r:id="rId6"/>
              </a:rPr>
              <a:t>Export data to an Azure Blob Storage (preview) - Dynamics 365 Customer Insights | Microsoft Learn</a:t>
            </a:r>
            <a:endParaRPr lang="en-GB" dirty="0"/>
          </a:p>
          <a:p>
            <a:pPr marL="0" marR="0" lvl="0" indent="0" algn="l" defTabSz="914367" rtl="0" eaLnBrk="1" fontAlgn="auto" latinLnBrk="0" hangingPunct="1">
              <a:lnSpc>
                <a:spcPct val="90000"/>
              </a:lnSpc>
              <a:spcBef>
                <a:spcPts val="0"/>
              </a:spcBef>
              <a:spcAft>
                <a:spcPts val="333"/>
              </a:spcAft>
              <a:buClrTx/>
              <a:buSzTx/>
              <a:buFontTx/>
              <a:buNone/>
              <a:tabLst/>
              <a:defRPr/>
            </a:pPr>
            <a:endParaRPr lang="en-GB"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1/21/2025 2:05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32</a:t>
            </a:fld>
            <a:endParaRPr lang="en-US"/>
          </a:p>
        </p:txBody>
      </p:sp>
    </p:spTree>
    <p:extLst>
      <p:ext uri="{BB962C8B-B14F-4D97-AF65-F5344CB8AC3E}">
        <p14:creationId xmlns:p14="http://schemas.microsoft.com/office/powerpoint/2010/main" val="17226855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1/21/2025 2:05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0910227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1/21/2025 2:05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8885250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1/21/2025 2:05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34</a:t>
            </a:fld>
            <a:endParaRPr lang="en-US"/>
          </a:p>
        </p:txBody>
      </p:sp>
    </p:spTree>
    <p:extLst>
      <p:ext uri="{BB962C8B-B14F-4D97-AF65-F5344CB8AC3E}">
        <p14:creationId xmlns:p14="http://schemas.microsoft.com/office/powerpoint/2010/main" val="101568897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1/21/2025 2:05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35</a:t>
            </a:fld>
            <a:endParaRPr lang="en-US"/>
          </a:p>
        </p:txBody>
      </p:sp>
    </p:spTree>
    <p:extLst>
      <p:ext uri="{BB962C8B-B14F-4D97-AF65-F5344CB8AC3E}">
        <p14:creationId xmlns:p14="http://schemas.microsoft.com/office/powerpoint/2010/main" val="304497879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1/21/2025 2:05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36</a:t>
            </a:fld>
            <a:endParaRPr lang="en-US"/>
          </a:p>
        </p:txBody>
      </p:sp>
    </p:spTree>
    <p:extLst>
      <p:ext uri="{BB962C8B-B14F-4D97-AF65-F5344CB8AC3E}">
        <p14:creationId xmlns:p14="http://schemas.microsoft.com/office/powerpoint/2010/main" val="160466900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1/21/2025 2:05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37</a:t>
            </a:fld>
            <a:endParaRPr lang="en-US"/>
          </a:p>
        </p:txBody>
      </p:sp>
    </p:spTree>
    <p:extLst>
      <p:ext uri="{BB962C8B-B14F-4D97-AF65-F5344CB8AC3E}">
        <p14:creationId xmlns:p14="http://schemas.microsoft.com/office/powerpoint/2010/main" val="294435735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View system status: </a:t>
            </a:r>
            <a:r>
              <a:rPr lang="en-GB" dirty="0">
                <a:hlinkClick r:id="rId3"/>
              </a:rPr>
              <a:t>View system configuration - Dynamics 365 Customer Insights | Microsoft Learn</a:t>
            </a:r>
            <a:endParaRPr lang="en-GB"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Power Automate Triggers: </a:t>
            </a:r>
            <a:r>
              <a:rPr lang="en-GB" dirty="0">
                <a:hlinkClick r:id="rId4"/>
              </a:rPr>
              <a:t>Power Automate connector (preview) - Dynamics 365 Customer Insights | Microsoft Learn</a:t>
            </a:r>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Export diagnostic logs: </a:t>
            </a:r>
            <a:r>
              <a:rPr lang="en-GB" dirty="0">
                <a:hlinkClick r:id="rId5"/>
              </a:rPr>
              <a:t>Export diagnostic logs (preview) - Dynamics 365 Customer Insights | Microsoft Learn</a:t>
            </a:r>
            <a:endParaRPr lang="en-GB" dirty="0"/>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1/21/2025 2:05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38</a:t>
            </a:fld>
            <a:endParaRPr lang="en-US"/>
          </a:p>
        </p:txBody>
      </p:sp>
    </p:spTree>
    <p:extLst>
      <p:ext uri="{BB962C8B-B14F-4D97-AF65-F5344CB8AC3E}">
        <p14:creationId xmlns:p14="http://schemas.microsoft.com/office/powerpoint/2010/main" val="161443885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a:solidFill>
                <a:prstClr val="black"/>
              </a:solidFill>
            </a:endParaRPr>
          </a:p>
        </p:txBody>
      </p:sp>
      <p:sp>
        <p:nvSpPr>
          <p:cNvPr id="5" name="Date Placeholder 4"/>
          <p:cNvSpPr>
            <a:spLocks noGrp="1"/>
          </p:cNvSpPr>
          <p:nvPr>
            <p:ph type="dt" idx="11"/>
          </p:nvPr>
        </p:nvSpPr>
        <p:spPr/>
        <p:txBody>
          <a:bodyPr/>
          <a:lstStyle/>
          <a:p>
            <a:fld id="{0ECFDC7D-F4BE-4668-920D-08874925A5D7}" type="datetime8">
              <a:rPr lang="en-US" smtClean="0">
                <a:solidFill>
                  <a:prstClr val="black"/>
                </a:solidFill>
              </a:rPr>
              <a:t>1/21/2025 2:05 AM</a:t>
            </a:fld>
            <a:endParaRPr lang="en-US">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39</a:t>
            </a:fld>
            <a:endParaRPr lang="en-US">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1855107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1/21/2025 2:05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16216536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ighlight>
                  <a:srgbClr val="FFFF00"/>
                </a:highlight>
              </a:rPr>
              <a:t>D365 Customer Insights - Data Training Path: </a:t>
            </a:r>
            <a:r>
              <a:rPr lang="en-GB" dirty="0">
                <a:hlinkClick r:id="rId3"/>
              </a:rPr>
              <a:t>Unlock customer intent with Dynamics 365 Customer Insights - Training | Microsoft Learn</a:t>
            </a:r>
            <a:endParaRPr lang="en-US" dirty="0">
              <a:highlight>
                <a:srgbClr val="FFFF00"/>
              </a:highlight>
            </a:endParaRPr>
          </a:p>
          <a:p>
            <a:r>
              <a:rPr lang="en-GB" dirty="0">
                <a:highlight>
                  <a:srgbClr val="FFFF00"/>
                </a:highlight>
              </a:rPr>
              <a:t>Exam MB-260: Microsoft Customer Data Platform Specialist: </a:t>
            </a:r>
            <a:r>
              <a:rPr lang="en-GB" dirty="0">
                <a:hlinkClick r:id="rId4"/>
              </a:rPr>
              <a:t>Exam MB-260: Microsoft Customer Data Platform Specialist - Certifications | Microsoft Learn</a:t>
            </a:r>
            <a:endParaRPr lang="en-GB" dirty="0"/>
          </a:p>
          <a:p>
            <a:r>
              <a:rPr lang="en-GB" dirty="0">
                <a:highlight>
                  <a:srgbClr val="FFFF00"/>
                </a:highlight>
              </a:rPr>
              <a:t>Microsoft Certified: Customer Data Platform Specialty: </a:t>
            </a:r>
            <a:r>
              <a:rPr lang="en-GB" dirty="0">
                <a:hlinkClick r:id="rId5"/>
              </a:rPr>
              <a:t>Microsoft Certified: Customer Data Platform Specialty - Certifications | Microsoft Learn</a:t>
            </a:r>
            <a:endParaRPr lang="en-GB" dirty="0">
              <a:highlight>
                <a:srgbClr val="FFFF00"/>
              </a:highlight>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1/21/2025 2:05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1693132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1/21/2025 2:05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35360128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1/21/2025 2:05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301517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1/21/2025 2:05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6587435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1/21/2025 2:05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12</a:t>
            </a:fld>
            <a:endParaRPr lang="en-US"/>
          </a:p>
        </p:txBody>
      </p:sp>
    </p:spTree>
    <p:extLst>
      <p:ext uri="{BB962C8B-B14F-4D97-AF65-F5344CB8AC3E}">
        <p14:creationId xmlns:p14="http://schemas.microsoft.com/office/powerpoint/2010/main" val="155161595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2.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2.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2.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2.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Master" Target="../slideMasters/slideMaster2.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16.jpeg"/><Relationship Id="rId1" Type="http://schemas.openxmlformats.org/officeDocument/2006/relationships/slideMaster" Target="../slideMasters/slideMaster2.xml"/><Relationship Id="rId4" Type="http://schemas.openxmlformats.org/officeDocument/2006/relationships/image" Target="../media/image22.jpeg"/></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16.jpeg"/><Relationship Id="rId1" Type="http://schemas.openxmlformats.org/officeDocument/2006/relationships/slideMaster" Target="../slideMasters/slideMaster2.xml"/><Relationship Id="rId5" Type="http://schemas.openxmlformats.org/officeDocument/2006/relationships/image" Target="../media/image23.jpeg"/><Relationship Id="rId4" Type="http://schemas.openxmlformats.org/officeDocument/2006/relationships/image" Target="../media/image22.jpeg"/></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Master" Target="../slideMasters/slideMaster2.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Master" Target="../slideMasters/slideMaster2.xml"/><Relationship Id="rId4" Type="http://schemas.openxmlformats.org/officeDocument/2006/relationships/image" Target="../media/image28.jpeg"/></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Master" Target="../slideMasters/slideMaster2.xml"/><Relationship Id="rId5" Type="http://schemas.openxmlformats.org/officeDocument/2006/relationships/image" Target="../media/image32.jpeg"/><Relationship Id="rId4" Type="http://schemas.openxmlformats.org/officeDocument/2006/relationships/image" Target="../media/image31.jpeg"/></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16.jpeg"/><Relationship Id="rId1" Type="http://schemas.openxmlformats.org/officeDocument/2006/relationships/slideMaster" Target="../slideMasters/slideMaster2.xml"/><Relationship Id="rId6" Type="http://schemas.openxmlformats.org/officeDocument/2006/relationships/image" Target="../media/image33.jpeg"/><Relationship Id="rId5" Type="http://schemas.openxmlformats.org/officeDocument/2006/relationships/image" Target="../media/image23.jpeg"/><Relationship Id="rId4" Type="http://schemas.openxmlformats.org/officeDocument/2006/relationships/image" Target="../media/image22.jpeg"/></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16.jpeg"/><Relationship Id="rId1" Type="http://schemas.openxmlformats.org/officeDocument/2006/relationships/slideMaster" Target="../slideMasters/slideMaster2.xml"/><Relationship Id="rId4" Type="http://schemas.openxmlformats.org/officeDocument/2006/relationships/image" Target="../media/image22.jpeg"/></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16.jpeg"/><Relationship Id="rId1" Type="http://schemas.openxmlformats.org/officeDocument/2006/relationships/slideMaster" Target="../slideMasters/slideMaster2.xml"/><Relationship Id="rId5" Type="http://schemas.openxmlformats.org/officeDocument/2006/relationships/image" Target="../media/image23.jpeg"/><Relationship Id="rId4" Type="http://schemas.openxmlformats.org/officeDocument/2006/relationships/image" Target="../media/image22.jpeg"/></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16.jpeg"/><Relationship Id="rId1" Type="http://schemas.openxmlformats.org/officeDocument/2006/relationships/slideMaster" Target="../slideMasters/slideMaster2.xml"/><Relationship Id="rId6" Type="http://schemas.openxmlformats.org/officeDocument/2006/relationships/image" Target="../media/image33.jpeg"/><Relationship Id="rId5" Type="http://schemas.openxmlformats.org/officeDocument/2006/relationships/image" Target="../media/image23.jpeg"/><Relationship Id="rId4" Type="http://schemas.openxmlformats.org/officeDocument/2006/relationships/image" Target="../media/image22.jpeg"/></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Master" Target="../slideMasters/slideMaster2.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Master" Target="../slideMasters/slideMaster2.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Master" Target="../slideMasters/slideMaster2.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Master" Target="../slideMasters/slideMaster2.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Master" Target="../slideMasters/slideMaster2.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Master" Target="../slideMasters/slideMaster2.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Master" Target="../slideMasters/slideMaster2.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Master" Target="../slideMasters/slideMaster2.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Master" Target="../slideMasters/slideMaster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Master" Target="../slideMasters/slideMaster2.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16.jpeg"/><Relationship Id="rId1" Type="http://schemas.openxmlformats.org/officeDocument/2006/relationships/slideMaster" Target="../slideMasters/slideMaster1.xml"/><Relationship Id="rId4" Type="http://schemas.openxmlformats.org/officeDocument/2006/relationships/image" Target="../media/image22.jpe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16.jpeg"/><Relationship Id="rId1" Type="http://schemas.openxmlformats.org/officeDocument/2006/relationships/slideMaster" Target="../slideMasters/slideMaster1.xml"/><Relationship Id="rId5" Type="http://schemas.openxmlformats.org/officeDocument/2006/relationships/image" Target="../media/image23.jpeg"/><Relationship Id="rId4" Type="http://schemas.openxmlformats.org/officeDocument/2006/relationships/image" Target="../media/image22.jpe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Master" Target="../slideMasters/slideMaster1.xml"/><Relationship Id="rId4" Type="http://schemas.openxmlformats.org/officeDocument/2006/relationships/image" Target="../media/image28.jpe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Master" Target="../slideMasters/slideMaster1.xml"/><Relationship Id="rId5" Type="http://schemas.openxmlformats.org/officeDocument/2006/relationships/image" Target="../media/image32.jpeg"/><Relationship Id="rId4" Type="http://schemas.openxmlformats.org/officeDocument/2006/relationships/image" Target="../media/image31.jpe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16.jpeg"/><Relationship Id="rId1" Type="http://schemas.openxmlformats.org/officeDocument/2006/relationships/slideMaster" Target="../slideMasters/slideMaster1.xml"/><Relationship Id="rId6" Type="http://schemas.openxmlformats.org/officeDocument/2006/relationships/image" Target="../media/image33.jpeg"/><Relationship Id="rId5" Type="http://schemas.openxmlformats.org/officeDocument/2006/relationships/image" Target="../media/image23.jpeg"/><Relationship Id="rId4" Type="http://schemas.openxmlformats.org/officeDocument/2006/relationships/image" Target="../media/image22.jpe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16.jpeg"/><Relationship Id="rId1" Type="http://schemas.openxmlformats.org/officeDocument/2006/relationships/slideMaster" Target="../slideMasters/slideMaster1.xml"/><Relationship Id="rId4" Type="http://schemas.openxmlformats.org/officeDocument/2006/relationships/image" Target="../media/image22.jpe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16.jpeg"/><Relationship Id="rId1" Type="http://schemas.openxmlformats.org/officeDocument/2006/relationships/slideMaster" Target="../slideMasters/slideMaster1.xml"/><Relationship Id="rId5" Type="http://schemas.openxmlformats.org/officeDocument/2006/relationships/image" Target="../media/image23.jpeg"/><Relationship Id="rId4" Type="http://schemas.openxmlformats.org/officeDocument/2006/relationships/image" Target="../media/image22.jpe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16.jpeg"/><Relationship Id="rId1" Type="http://schemas.openxmlformats.org/officeDocument/2006/relationships/slideMaster" Target="../slideMasters/slideMaster1.xml"/><Relationship Id="rId6" Type="http://schemas.openxmlformats.org/officeDocument/2006/relationships/image" Target="../media/image33.jpeg"/><Relationship Id="rId5" Type="http://schemas.openxmlformats.org/officeDocument/2006/relationships/image" Target="../media/image23.jpeg"/><Relationship Id="rId4" Type="http://schemas.openxmlformats.org/officeDocument/2006/relationships/image" Target="../media/image22.jpe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3.png"/><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4.png"/><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5.png"/><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8.png"/><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9.png"/><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50.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 Titl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9" name="Picture 8" descr="Icon&#10;&#10;Description automatically generated">
            <a:extLst>
              <a:ext uri="{FF2B5EF4-FFF2-40B4-BE49-F238E27FC236}">
                <a16:creationId xmlns:a16="http://schemas.microsoft.com/office/drawing/2014/main" id="{CB6D3FA3-C210-4270-964A-C6A0069D59E2}"/>
              </a:ext>
            </a:extLst>
          </p:cNvPr>
          <p:cNvPicPr>
            <a:picLocks noChangeAspect="1"/>
          </p:cNvPicPr>
          <p:nvPr userDrawn="1"/>
        </p:nvPicPr>
        <p:blipFill>
          <a:blip r:embed="rId2"/>
          <a:stretch>
            <a:fillRect/>
          </a:stretch>
        </p:blipFill>
        <p:spPr bwMode="invGray">
          <a:xfrm>
            <a:off x="4671100" y="0"/>
            <a:ext cx="7520900" cy="6858000"/>
          </a:xfrm>
          <a:prstGeom prst="rect">
            <a:avLst/>
          </a:prstGeom>
        </p:spPr>
      </p:pic>
      <p:pic>
        <p:nvPicPr>
          <p:cNvPr id="4" name="Picture 3" descr="Microsoft Dynamics 365 logo, gray text version">
            <a:extLst>
              <a:ext uri="{FF2B5EF4-FFF2-40B4-BE49-F238E27FC236}">
                <a16:creationId xmlns:a16="http://schemas.microsoft.com/office/drawing/2014/main" id="{4A6BFE4B-08FC-1B88-8B52-1C344CC9FAB2}"/>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Tree>
    <p:extLst>
      <p:ext uri="{BB962C8B-B14F-4D97-AF65-F5344CB8AC3E}">
        <p14:creationId xmlns:p14="http://schemas.microsoft.com/office/powerpoint/2010/main" val="24849717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quare photo placeholder Yellow">
    <p:bg>
      <p:bgPr>
        <a:solidFill>
          <a:srgbClr val="FFB9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7" name="Rectangle 6">
            <a:extLst>
              <a:ext uri="{FF2B5EF4-FFF2-40B4-BE49-F238E27FC236}">
                <a16:creationId xmlns:a16="http://schemas.microsoft.com/office/drawing/2014/main" id="{C9B633B0-40F9-4729-84DB-771120F5D70D}"/>
              </a:ext>
            </a:extLst>
          </p:cNvPr>
          <p:cNvSpPr/>
          <p:nvPr userDrawn="1"/>
        </p:nvSpPr>
        <p:spPr bwMode="auto">
          <a:xfrm>
            <a:off x="5334000" y="0"/>
            <a:ext cx="6858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E0F96359-EC4C-4CE6-BA65-F486272055DA}"/>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2762149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72817320"/>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635982"/>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82842748"/>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2675830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57221448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47008352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9355039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369413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1410631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71149918"/>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quare photo placeholder Green">
    <p:bg>
      <p:bgPr>
        <a:solidFill>
          <a:srgbClr val="107C1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10" name="Rectangle 9">
            <a:extLst>
              <a:ext uri="{FF2B5EF4-FFF2-40B4-BE49-F238E27FC236}">
                <a16:creationId xmlns:a16="http://schemas.microsoft.com/office/drawing/2014/main" id="{E4B197E9-B625-4BCE-AA2E-ACB5788815C5}"/>
              </a:ext>
            </a:extLst>
          </p:cNvPr>
          <p:cNvSpPr/>
          <p:nvPr userDrawn="1"/>
        </p:nvSpPr>
        <p:spPr bwMode="auto">
          <a:xfrm>
            <a:off x="5334000" y="0"/>
            <a:ext cx="6858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2" name="Picture Placeholder" descr="This photo is a 'placeholder' only. Drag or drop your photo here, or click and tap the center to insert a photo.">
            <a:extLst>
              <a:ext uri="{FF2B5EF4-FFF2-40B4-BE49-F238E27FC236}">
                <a16:creationId xmlns:a16="http://schemas.microsoft.com/office/drawing/2014/main" id="{659E3F35-E30F-4CC7-B067-A26A900A106C}"/>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7343837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03062222"/>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82284179"/>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1898784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4011709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0097133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8751852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94851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3637691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8065460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2572279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quare Photo placeholder Dk Blu">
    <p:bg>
      <p:bgPr>
        <a:solidFill>
          <a:srgbClr val="243A5E"/>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10" name="Rectangle 9">
            <a:extLst>
              <a:ext uri="{FF2B5EF4-FFF2-40B4-BE49-F238E27FC236}">
                <a16:creationId xmlns:a16="http://schemas.microsoft.com/office/drawing/2014/main" id="{E4B197E9-B625-4BCE-AA2E-ACB5788815C5}"/>
              </a:ext>
            </a:extLst>
          </p:cNvPr>
          <p:cNvSpPr/>
          <p:nvPr userDrawn="1"/>
        </p:nvSpPr>
        <p:spPr bwMode="auto">
          <a:xfrm>
            <a:off x="5334000" y="0"/>
            <a:ext cx="6858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2" name="Picture Placeholder" descr="This photo is a 'placeholder' only. Drag or drop your photo here, or click and tap the center to insert a photo.">
            <a:extLst>
              <a:ext uri="{FF2B5EF4-FFF2-40B4-BE49-F238E27FC236}">
                <a16:creationId xmlns:a16="http://schemas.microsoft.com/office/drawing/2014/main" id="{659E3F35-E30F-4CC7-B067-A26A900A106C}"/>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2781243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9821996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3408623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0910950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5599414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961218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9916435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78042381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12061403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7183916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84887201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quare photo placeholder Dk Green">
    <p:bg>
      <p:bgPr>
        <a:solidFill>
          <a:srgbClr val="054B1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10" name="Rectangle 9">
            <a:extLst>
              <a:ext uri="{FF2B5EF4-FFF2-40B4-BE49-F238E27FC236}">
                <a16:creationId xmlns:a16="http://schemas.microsoft.com/office/drawing/2014/main" id="{E4B197E9-B625-4BCE-AA2E-ACB5788815C5}"/>
              </a:ext>
            </a:extLst>
          </p:cNvPr>
          <p:cNvSpPr/>
          <p:nvPr userDrawn="1"/>
        </p:nvSpPr>
        <p:spPr bwMode="auto">
          <a:xfrm>
            <a:off x="5334000" y="0"/>
            <a:ext cx="6858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2" name="Picture Placeholder" descr="This photo is a 'placeholder' only. Drag or drop your photo here, or click and tap the center to insert a photo.">
            <a:extLst>
              <a:ext uri="{FF2B5EF4-FFF2-40B4-BE49-F238E27FC236}">
                <a16:creationId xmlns:a16="http://schemas.microsoft.com/office/drawing/2014/main" id="{659E3F35-E30F-4CC7-B067-A26A900A106C}"/>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1788280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09515236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77184028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Quote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38375" y="1033463"/>
            <a:ext cx="9371013"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2238375" y="4424994"/>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2238375" y="4831394"/>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sp>
        <p:nvSpPr>
          <p:cNvPr id="12" name="Freeform: Shape 11">
            <a:extLst>
              <a:ext uri="{FF2B5EF4-FFF2-40B4-BE49-F238E27FC236}">
                <a16:creationId xmlns:a16="http://schemas.microsoft.com/office/drawing/2014/main" id="{B7906C05-2D3A-4EE1-8C05-624CD0DA8D38}"/>
              </a:ext>
            </a:extLst>
          </p:cNvPr>
          <p:cNvSpPr>
            <a:spLocks/>
          </p:cNvSpPr>
          <p:nvPr userDrawn="1"/>
        </p:nvSpPr>
        <p:spPr bwMode="auto">
          <a:xfrm>
            <a:off x="569912" y="1047750"/>
            <a:ext cx="1270000" cy="1133475"/>
          </a:xfrm>
          <a:custGeom>
            <a:avLst/>
            <a:gdLst>
              <a:gd name="connsiteX0" fmla="*/ 730250 w 1270000"/>
              <a:gd name="connsiteY0" fmla="*/ 0 h 1133475"/>
              <a:gd name="connsiteX1" fmla="*/ 1270000 w 1270000"/>
              <a:gd name="connsiteY1" fmla="*/ 0 h 1133475"/>
              <a:gd name="connsiteX2" fmla="*/ 1270000 w 1270000"/>
              <a:gd name="connsiteY2" fmla="*/ 566949 h 1133475"/>
              <a:gd name="connsiteX3" fmla="*/ 1029312 w 1270000"/>
              <a:gd name="connsiteY3" fmla="*/ 566949 h 1133475"/>
              <a:gd name="connsiteX4" fmla="*/ 1085148 w 1270000"/>
              <a:gd name="connsiteY4" fmla="*/ 773266 h 1133475"/>
              <a:gd name="connsiteX5" fmla="*/ 1270000 w 1270000"/>
              <a:gd name="connsiteY5" fmla="*/ 865432 h 1133475"/>
              <a:gd name="connsiteX6" fmla="*/ 1270000 w 1270000"/>
              <a:gd name="connsiteY6" fmla="*/ 1133475 h 1133475"/>
              <a:gd name="connsiteX7" fmla="*/ 988281 w 1270000"/>
              <a:gd name="connsiteY7" fmla="*/ 1045537 h 1133475"/>
              <a:gd name="connsiteX8" fmla="*/ 825425 w 1270000"/>
              <a:gd name="connsiteY8" fmla="*/ 897986 h 1133475"/>
              <a:gd name="connsiteX9" fmla="*/ 749285 w 1270000"/>
              <a:gd name="connsiteY9" fmla="*/ 702239 h 1133475"/>
              <a:gd name="connsiteX10" fmla="*/ 730250 w 1270000"/>
              <a:gd name="connsiteY10" fmla="*/ 471401 h 1133475"/>
              <a:gd name="connsiteX11" fmla="*/ 0 w 1270000"/>
              <a:gd name="connsiteY11" fmla="*/ 0 h 1133475"/>
              <a:gd name="connsiteX12" fmla="*/ 538163 w 1270000"/>
              <a:gd name="connsiteY12" fmla="*/ 0 h 1133475"/>
              <a:gd name="connsiteX13" fmla="*/ 538163 w 1270000"/>
              <a:gd name="connsiteY13" fmla="*/ 566949 h 1133475"/>
              <a:gd name="connsiteX14" fmla="*/ 297283 w 1270000"/>
              <a:gd name="connsiteY14" fmla="*/ 566949 h 1133475"/>
              <a:gd name="connsiteX15" fmla="*/ 353262 w 1270000"/>
              <a:gd name="connsiteY15" fmla="*/ 773266 h 1133475"/>
              <a:gd name="connsiteX16" fmla="*/ 538163 w 1270000"/>
              <a:gd name="connsiteY16" fmla="*/ 865432 h 1133475"/>
              <a:gd name="connsiteX17" fmla="*/ 538163 w 1270000"/>
              <a:gd name="connsiteY17" fmla="*/ 1133475 h 1133475"/>
              <a:gd name="connsiteX18" fmla="*/ 256147 w 1270000"/>
              <a:gd name="connsiteY18" fmla="*/ 1045537 h 1133475"/>
              <a:gd name="connsiteX19" fmla="*/ 92875 w 1270000"/>
              <a:gd name="connsiteY19" fmla="*/ 897986 h 1133475"/>
              <a:gd name="connsiteX20" fmla="*/ 16539 w 1270000"/>
              <a:gd name="connsiteY20" fmla="*/ 702239 h 1133475"/>
              <a:gd name="connsiteX21" fmla="*/ 0 w 1270000"/>
              <a:gd name="connsiteY21" fmla="*/ 563144 h 113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70000" h="1133475">
                <a:moveTo>
                  <a:pt x="730250" y="0"/>
                </a:moveTo>
                <a:lnTo>
                  <a:pt x="1270000" y="0"/>
                </a:lnTo>
                <a:lnTo>
                  <a:pt x="1270000" y="566949"/>
                </a:lnTo>
                <a:lnTo>
                  <a:pt x="1029312" y="566949"/>
                </a:lnTo>
                <a:cubicBezTo>
                  <a:pt x="1029312" y="656156"/>
                  <a:pt x="1050039" y="721687"/>
                  <a:pt x="1085148" y="773266"/>
                </a:cubicBezTo>
                <a:cubicBezTo>
                  <a:pt x="1120258" y="824422"/>
                  <a:pt x="1182016" y="855285"/>
                  <a:pt x="1270000" y="865432"/>
                </a:cubicBezTo>
                <a:lnTo>
                  <a:pt x="1270000" y="1133475"/>
                </a:lnTo>
                <a:cubicBezTo>
                  <a:pt x="1152406" y="1114873"/>
                  <a:pt x="1058499" y="1085701"/>
                  <a:pt x="988281" y="1045537"/>
                </a:cubicBezTo>
                <a:cubicBezTo>
                  <a:pt x="918063" y="1005795"/>
                  <a:pt x="863496" y="956330"/>
                  <a:pt x="825425" y="897986"/>
                </a:cubicBezTo>
                <a:cubicBezTo>
                  <a:pt x="787355" y="839220"/>
                  <a:pt x="761975" y="774112"/>
                  <a:pt x="749285" y="702239"/>
                </a:cubicBezTo>
                <a:cubicBezTo>
                  <a:pt x="736595" y="630366"/>
                  <a:pt x="730250" y="553420"/>
                  <a:pt x="730250" y="471401"/>
                </a:cubicBezTo>
                <a:close/>
                <a:moveTo>
                  <a:pt x="0" y="0"/>
                </a:moveTo>
                <a:lnTo>
                  <a:pt x="538163" y="0"/>
                </a:lnTo>
                <a:lnTo>
                  <a:pt x="538163" y="566949"/>
                </a:lnTo>
                <a:lnTo>
                  <a:pt x="297283" y="566949"/>
                </a:lnTo>
                <a:cubicBezTo>
                  <a:pt x="297283" y="655310"/>
                  <a:pt x="317639" y="721687"/>
                  <a:pt x="353262" y="773266"/>
                </a:cubicBezTo>
                <a:cubicBezTo>
                  <a:pt x="388461" y="824422"/>
                  <a:pt x="449954" y="855285"/>
                  <a:pt x="538163" y="865432"/>
                </a:cubicBezTo>
                <a:lnTo>
                  <a:pt x="538163" y="1133475"/>
                </a:lnTo>
                <a:cubicBezTo>
                  <a:pt x="420692" y="1114873"/>
                  <a:pt x="326545" y="1085701"/>
                  <a:pt x="256147" y="1045537"/>
                </a:cubicBezTo>
                <a:cubicBezTo>
                  <a:pt x="185325" y="1005795"/>
                  <a:pt x="131042" y="956330"/>
                  <a:pt x="92875" y="897986"/>
                </a:cubicBezTo>
                <a:cubicBezTo>
                  <a:pt x="54707" y="839220"/>
                  <a:pt x="29262" y="774112"/>
                  <a:pt x="16539" y="702239"/>
                </a:cubicBezTo>
                <a:cubicBezTo>
                  <a:pt x="8482" y="657847"/>
                  <a:pt x="2969" y="611341"/>
                  <a:pt x="0" y="563144"/>
                </a:cubicBezTo>
                <a:close/>
              </a:path>
            </a:pathLst>
          </a:custGeom>
          <a:gradFill>
            <a:gsLst>
              <a:gs pos="0">
                <a:srgbClr val="50E6FF"/>
              </a:gs>
              <a:gs pos="100000">
                <a:srgbClr val="D59DFF"/>
              </a:gs>
            </a:gsLst>
            <a:lin ang="2400000" scaled="0"/>
          </a:gradFill>
          <a:ln>
            <a:noFill/>
            <a:headEnd type="none" w="med" len="med"/>
            <a:tailEnd type="none" w="med" len="med"/>
          </a:ln>
          <a:effectLst>
            <a:outerShdw blurRad="355600" dist="190500" dir="5400000" sx="101000" sy="101000" algn="ctr" rotWithShape="0">
              <a:srgbClr val="000000">
                <a:alpha val="27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a:solidFill>
                <a:srgbClr val="FFFFFF"/>
              </a:solidFill>
              <a:cs typeface="Segoe UI" pitchFamily="34" charset="0"/>
            </a:endParaRPr>
          </a:p>
        </p:txBody>
      </p:sp>
    </p:spTree>
    <p:extLst>
      <p:ext uri="{BB962C8B-B14F-4D97-AF65-F5344CB8AC3E}">
        <p14:creationId xmlns:p14="http://schemas.microsoft.com/office/powerpoint/2010/main" val="9469714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Quote ocea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36787" y="1030655"/>
            <a:ext cx="9371013"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2236787" y="4422186"/>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2236787" y="4828586"/>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6" name="Picture 5">
            <a:extLst>
              <a:ext uri="{FF2B5EF4-FFF2-40B4-BE49-F238E27FC236}">
                <a16:creationId xmlns:a16="http://schemas.microsoft.com/office/drawing/2014/main" id="{E48B7899-CB4D-47CD-A953-8FAD549121F1}"/>
              </a:ext>
            </a:extLst>
          </p:cNvPr>
          <p:cNvPicPr>
            <a:picLocks noChangeAspect="1"/>
          </p:cNvPicPr>
          <p:nvPr userDrawn="1"/>
        </p:nvPicPr>
        <p:blipFill>
          <a:blip r:embed="rId2"/>
          <a:stretch>
            <a:fillRect/>
          </a:stretch>
        </p:blipFill>
        <p:spPr bwMode="black">
          <a:xfrm>
            <a:off x="549201" y="1033463"/>
            <a:ext cx="1555824" cy="1392940"/>
          </a:xfrm>
          <a:prstGeom prst="rect">
            <a:avLst/>
          </a:prstGeom>
        </p:spPr>
      </p:pic>
    </p:spTree>
    <p:extLst>
      <p:ext uri="{BB962C8B-B14F-4D97-AF65-F5344CB8AC3E}">
        <p14:creationId xmlns:p14="http://schemas.microsoft.com/office/powerpoint/2010/main" val="7749728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Quote violet">
    <p:bg>
      <p:bgPr>
        <a:solidFill>
          <a:schemeClr val="accent2"/>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66B4EC0E-1A04-488E-9DE2-3E485E0F7BD5}"/>
              </a:ext>
            </a:extLst>
          </p:cNvPr>
          <p:cNvSpPr>
            <a:spLocks noGrp="1"/>
          </p:cNvSpPr>
          <p:nvPr>
            <p:ph type="title" hasCustomPrompt="1"/>
          </p:nvPr>
        </p:nvSpPr>
        <p:spPr>
          <a:xfrm>
            <a:off x="2236787" y="1030655"/>
            <a:ext cx="9371013"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9" name="Text Placeholder 4">
            <a:extLst>
              <a:ext uri="{FF2B5EF4-FFF2-40B4-BE49-F238E27FC236}">
                <a16:creationId xmlns:a16="http://schemas.microsoft.com/office/drawing/2014/main" id="{FCC19D23-D1E4-4510-8049-F818AF4AC73B}"/>
              </a:ext>
            </a:extLst>
          </p:cNvPr>
          <p:cNvSpPr>
            <a:spLocks noGrp="1"/>
          </p:cNvSpPr>
          <p:nvPr>
            <p:ph type="body" sz="quarter" idx="12" hasCustomPrompt="1"/>
          </p:nvPr>
        </p:nvSpPr>
        <p:spPr>
          <a:xfrm>
            <a:off x="2236787" y="4422186"/>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10" name="Text Placeholder 4">
            <a:extLst>
              <a:ext uri="{FF2B5EF4-FFF2-40B4-BE49-F238E27FC236}">
                <a16:creationId xmlns:a16="http://schemas.microsoft.com/office/drawing/2014/main" id="{9C33B5F3-01CE-4749-9431-1FBF746009EB}"/>
              </a:ext>
            </a:extLst>
          </p:cNvPr>
          <p:cNvSpPr>
            <a:spLocks noGrp="1"/>
          </p:cNvSpPr>
          <p:nvPr>
            <p:ph type="body" sz="quarter" idx="13" hasCustomPrompt="1"/>
          </p:nvPr>
        </p:nvSpPr>
        <p:spPr>
          <a:xfrm>
            <a:off x="2236787" y="4828586"/>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6" name="Picture 5">
            <a:extLst>
              <a:ext uri="{FF2B5EF4-FFF2-40B4-BE49-F238E27FC236}">
                <a16:creationId xmlns:a16="http://schemas.microsoft.com/office/drawing/2014/main" id="{350AB3FA-3405-4169-9479-480C4E8FE5D9}"/>
              </a:ext>
            </a:extLst>
          </p:cNvPr>
          <p:cNvPicPr>
            <a:picLocks noChangeAspect="1"/>
          </p:cNvPicPr>
          <p:nvPr userDrawn="1"/>
        </p:nvPicPr>
        <p:blipFill>
          <a:blip r:embed="rId2"/>
          <a:stretch>
            <a:fillRect/>
          </a:stretch>
        </p:blipFill>
        <p:spPr bwMode="black">
          <a:xfrm>
            <a:off x="549201" y="1033463"/>
            <a:ext cx="1555824" cy="1392940"/>
          </a:xfrm>
          <a:prstGeom prst="rect">
            <a:avLst/>
          </a:prstGeom>
        </p:spPr>
      </p:pic>
    </p:spTree>
    <p:extLst>
      <p:ext uri="{BB962C8B-B14F-4D97-AF65-F5344CB8AC3E}">
        <p14:creationId xmlns:p14="http://schemas.microsoft.com/office/powerpoint/2010/main" val="7830402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Alternate quote">
    <p:bg>
      <p:bgPr>
        <a:solidFill>
          <a:srgbClr val="EAE4DC"/>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5E78741-2E92-4352-847E-7E79AA3BEDE7}"/>
              </a:ext>
            </a:extLst>
          </p:cNvPr>
          <p:cNvSpPr/>
          <p:nvPr userDrawn="1"/>
        </p:nvSpPr>
        <p:spPr bwMode="auto">
          <a:xfrm>
            <a:off x="0" y="0"/>
            <a:ext cx="4064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40156270-9C86-4171-BEB2-C0F0D7A6B76A}"/>
              </a:ext>
            </a:extLst>
          </p:cNvPr>
          <p:cNvSpPr/>
          <p:nvPr userDrawn="1"/>
        </p:nvSpPr>
        <p:spPr bwMode="auto">
          <a:xfrm>
            <a:off x="1066800" y="1623526"/>
            <a:ext cx="10540999" cy="4217537"/>
          </a:xfrm>
          <a:prstGeom prst="rect">
            <a:avLst/>
          </a:prstGeom>
          <a:solidFill>
            <a:schemeClr val="bg1"/>
          </a:solidFill>
          <a:ln>
            <a:noFill/>
            <a:headEnd type="none" w="med" len="med"/>
            <a:tailEnd type="none" w="med" len="med"/>
          </a:ln>
          <a:effectLst>
            <a:outerShdw blurRad="355600" dist="190500" dir="5400000" sx="101000" sy="101000" algn="ctr" rotWithShape="0">
              <a:srgbClr val="000000">
                <a:alpha val="11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1066801" y="2191554"/>
            <a:ext cx="10058399" cy="2195395"/>
          </a:xfrm>
          <a:noFill/>
        </p:spPr>
        <p:txBody>
          <a:bodyPr wrap="square" lIns="457200" tIns="0" rIns="182880" bIns="0" anchor="b" anchorCtr="0">
            <a:normAutofit/>
          </a:bodyPr>
          <a:lstStyle>
            <a:lvl1pPr algn="l" defTabSz="932742" rtl="0" eaLnBrk="1" latinLnBrk="0" hangingPunct="1">
              <a:lnSpc>
                <a:spcPct val="90000"/>
              </a:lnSpc>
              <a:spcBef>
                <a:spcPct val="0"/>
              </a:spcBef>
              <a:buNone/>
              <a:defRPr lang="en-US" sz="28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1066801" y="4705389"/>
            <a:ext cx="10056883" cy="338554"/>
          </a:xfrm>
          <a:noFill/>
        </p:spPr>
        <p:txBody>
          <a:bodyPr wrap="square" lIns="457200" tIns="0" rIns="18288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1066801" y="5111789"/>
            <a:ext cx="10056882" cy="338554"/>
          </a:xfrm>
          <a:noFill/>
        </p:spPr>
        <p:txBody>
          <a:bodyPr wrap="square" lIns="457200" tIns="0" rIns="18288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sp>
        <p:nvSpPr>
          <p:cNvPr id="12" name="Rectangle 11">
            <a:extLst>
              <a:ext uri="{FF2B5EF4-FFF2-40B4-BE49-F238E27FC236}">
                <a16:creationId xmlns:a16="http://schemas.microsoft.com/office/drawing/2014/main" id="{B5CAA7F6-8C5E-4C0C-9380-3938313CCE9B}"/>
              </a:ext>
            </a:extLst>
          </p:cNvPr>
          <p:cNvSpPr/>
          <p:nvPr userDrawn="1"/>
        </p:nvSpPr>
        <p:spPr bwMode="auto">
          <a:xfrm>
            <a:off x="584200" y="866944"/>
            <a:ext cx="1460500" cy="1463040"/>
          </a:xfrm>
          <a:prstGeom prst="rect">
            <a:avLst/>
          </a:prstGeom>
          <a:gradFill>
            <a:gsLst>
              <a:gs pos="1000">
                <a:srgbClr val="50E6FF">
                  <a:alpha val="90000"/>
                </a:srgbClr>
              </a:gs>
              <a:gs pos="100000">
                <a:srgbClr val="D59DFF">
                  <a:alpha val="90000"/>
                </a:srgbClr>
              </a:gs>
            </a:gsLst>
            <a:lin ang="2400000" scaled="0"/>
          </a:gradFill>
          <a:ln>
            <a:noFill/>
            <a:headEnd type="none" w="med" len="med"/>
            <a:tailEnd type="none" w="med" len="med"/>
          </a:ln>
          <a:effectLst>
            <a:outerShdw blurRad="355600" dist="190500" dir="5400000" sx="101000" sy="101000" algn="ctr" rotWithShape="0">
              <a:srgbClr val="000000">
                <a:alpha val="27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14" name="Picture 13">
            <a:extLst>
              <a:ext uri="{FF2B5EF4-FFF2-40B4-BE49-F238E27FC236}">
                <a16:creationId xmlns:a16="http://schemas.microsoft.com/office/drawing/2014/main" id="{0D984DC6-2262-41BA-8742-20A3565F58FA}"/>
              </a:ext>
            </a:extLst>
          </p:cNvPr>
          <p:cNvPicPr>
            <a:picLocks noChangeAspect="1"/>
          </p:cNvPicPr>
          <p:nvPr userDrawn="1"/>
        </p:nvPicPr>
        <p:blipFill>
          <a:blip r:embed="rId2"/>
          <a:stretch>
            <a:fillRect/>
          </a:stretch>
        </p:blipFill>
        <p:spPr>
          <a:xfrm>
            <a:off x="862537" y="1222206"/>
            <a:ext cx="1079086" cy="969348"/>
          </a:xfrm>
          <a:prstGeom prst="rect">
            <a:avLst/>
          </a:prstGeom>
        </p:spPr>
      </p:pic>
    </p:spTree>
    <p:extLst>
      <p:ext uri="{BB962C8B-B14F-4D97-AF65-F5344CB8AC3E}">
        <p14:creationId xmlns:p14="http://schemas.microsoft.com/office/powerpoint/2010/main" val="25299605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Demo slide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0010415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Demo slide ocea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4490246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Demo slide violet">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8247351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Section Title gradient 1">
    <p:bg>
      <p:bgPr>
        <a:gradFill>
          <a:gsLst>
            <a:gs pos="1000">
              <a:srgbClr val="50E6FF"/>
            </a:gs>
            <a:gs pos="99000">
              <a:schemeClr val="accent3"/>
            </a:gs>
          </a:gsLst>
          <a:lin ang="2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6767236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3" name="Picture 2" descr="Microsoft Dynamics 365 logo, gray text version">
            <a:extLst>
              <a:ext uri="{FF2B5EF4-FFF2-40B4-BE49-F238E27FC236}">
                <a16:creationId xmlns:a16="http://schemas.microsoft.com/office/drawing/2014/main" id="{A3301518-AA9A-4FE9-5D47-93C114C4D0D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Section Title gradient 2">
    <p:bg>
      <p:bgPr>
        <a:gradFill>
          <a:gsLst>
            <a:gs pos="1000">
              <a:srgbClr val="FF9349"/>
            </a:gs>
            <a:gs pos="99000">
              <a:srgbClr val="D83B01"/>
            </a:gs>
          </a:gsLst>
          <a:lin ang="2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1559674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Section Title gradient 3">
    <p:bg>
      <p:bgPr>
        <a:gradFill>
          <a:gsLst>
            <a:gs pos="99000">
              <a:srgbClr val="831490"/>
            </a:gs>
            <a:gs pos="1000">
              <a:srgbClr val="D59DFF"/>
            </a:gs>
          </a:gsLst>
          <a:lin ang="2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0189948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Section title graphic 1">
    <p:bg>
      <p:bgRef idx="1001">
        <a:schemeClr val="bg2"/>
      </p:bgRef>
    </p:bg>
    <p:spTree>
      <p:nvGrpSpPr>
        <p:cNvPr id="1" name=""/>
        <p:cNvGrpSpPr/>
        <p:nvPr/>
      </p:nvGrpSpPr>
      <p:grpSpPr>
        <a:xfrm>
          <a:off x="0" y="0"/>
          <a:ext cx="0" cy="0"/>
          <a:chOff x="0" y="0"/>
          <a:chExt cx="0" cy="0"/>
        </a:xfrm>
      </p:grpSpPr>
      <p:pic>
        <p:nvPicPr>
          <p:cNvPr id="7" name="Dark: Create impact faster">
            <a:extLst>
              <a:ext uri="{FF2B5EF4-FFF2-40B4-BE49-F238E27FC236}">
                <a16:creationId xmlns:a16="http://schemas.microsoft.com/office/drawing/2014/main" id="{53BEC10D-83A8-4649-88F8-525050193CA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6919" t="25380" r="45026" b="35480"/>
          <a:stretch/>
        </p:blipFill>
        <p:spPr bwMode="ltGray">
          <a:xfrm>
            <a:off x="3771901" y="0"/>
            <a:ext cx="8420100" cy="6858000"/>
          </a:xfrm>
          <a:prstGeom prst="rect">
            <a:avLst/>
          </a:prstGeom>
        </p:spPr>
      </p:pic>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1576846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Section title graphic 2">
    <p:bg>
      <p:bgRef idx="1001">
        <a:schemeClr val="bg2"/>
      </p:bgRef>
    </p:bg>
    <p:spTree>
      <p:nvGrpSpPr>
        <p:cNvPr id="1" name=""/>
        <p:cNvGrpSpPr/>
        <p:nvPr/>
      </p:nvGrpSpPr>
      <p:grpSpPr>
        <a:xfrm>
          <a:off x="0" y="0"/>
          <a:ext cx="0" cy="0"/>
          <a:chOff x="0" y="0"/>
          <a:chExt cx="0" cy="0"/>
        </a:xfrm>
      </p:grpSpPr>
      <p:pic>
        <p:nvPicPr>
          <p:cNvPr id="4" name="Dark: Break through barriers">
            <a:extLst>
              <a:ext uri="{FF2B5EF4-FFF2-40B4-BE49-F238E27FC236}">
                <a16:creationId xmlns:a16="http://schemas.microsoft.com/office/drawing/2014/main" id="{AE01FB6F-69FB-4C55-8F77-47A913335DB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2458" t="41245" r="41127" b="18630"/>
          <a:stretch/>
        </p:blipFill>
        <p:spPr bwMode="ltGray">
          <a:xfrm>
            <a:off x="0" y="-1"/>
            <a:ext cx="12192001" cy="6858001"/>
          </a:xfrm>
          <a:prstGeom prst="rect">
            <a:avLst/>
          </a:prstGeom>
        </p:spPr>
      </p:pic>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9978436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Section title graphic 3">
    <p:bg>
      <p:bgRef idx="1001">
        <a:schemeClr val="bg2"/>
      </p:bgRef>
    </p:bg>
    <p:spTree>
      <p:nvGrpSpPr>
        <p:cNvPr id="1" name=""/>
        <p:cNvGrpSpPr/>
        <p:nvPr/>
      </p:nvGrpSpPr>
      <p:grpSpPr>
        <a:xfrm>
          <a:off x="0" y="0"/>
          <a:ext cx="0" cy="0"/>
          <a:chOff x="0" y="0"/>
          <a:chExt cx="0" cy="0"/>
        </a:xfrm>
      </p:grpSpPr>
      <p:pic>
        <p:nvPicPr>
          <p:cNvPr id="5" name="Dark: Adapt to anything">
            <a:extLst>
              <a:ext uri="{FF2B5EF4-FFF2-40B4-BE49-F238E27FC236}">
                <a16:creationId xmlns:a16="http://schemas.microsoft.com/office/drawing/2014/main" id="{C01D04A8-6185-4D88-82A2-8E8101A916D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611" t="18783" r="47913" b="31741"/>
          <a:stretch/>
        </p:blipFill>
        <p:spPr bwMode="ltGray">
          <a:xfrm>
            <a:off x="5334001" y="-1"/>
            <a:ext cx="6858000" cy="6858001"/>
          </a:xfrm>
          <a:prstGeom prst="rect">
            <a:avLst/>
          </a:prstGeom>
        </p:spPr>
      </p:pic>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5850526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Section title graphic 4">
    <p:bg>
      <p:bgRef idx="1001">
        <a:schemeClr val="bg2"/>
      </p:bgRef>
    </p:bg>
    <p:spTree>
      <p:nvGrpSpPr>
        <p:cNvPr id="1" name=""/>
        <p:cNvGrpSpPr/>
        <p:nvPr/>
      </p:nvGrpSpPr>
      <p:grpSpPr>
        <a:xfrm>
          <a:off x="0" y="0"/>
          <a:ext cx="0" cy="0"/>
          <a:chOff x="0" y="0"/>
          <a:chExt cx="0" cy="0"/>
        </a:xfrm>
      </p:grpSpPr>
      <p:pic>
        <p:nvPicPr>
          <p:cNvPr id="4" name="Dark: Innovate everywhere">
            <a:extLst>
              <a:ext uri="{FF2B5EF4-FFF2-40B4-BE49-F238E27FC236}">
                <a16:creationId xmlns:a16="http://schemas.microsoft.com/office/drawing/2014/main" id="{4EAC99E1-B968-408B-9767-C938059B736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0347" t="14647" r="41253" b="35235"/>
          <a:stretch/>
        </p:blipFill>
        <p:spPr bwMode="ltGray">
          <a:xfrm>
            <a:off x="0" y="-1"/>
            <a:ext cx="12192000" cy="6858001"/>
          </a:xfrm>
          <a:prstGeom prst="rect">
            <a:avLst/>
          </a:prstGeom>
        </p:spPr>
      </p:pic>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043651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Screenshot">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10198-B250-44FD-9AC7-BA0E6E23B5C1}"/>
              </a:ext>
            </a:extLst>
          </p:cNvPr>
          <p:cNvSpPr>
            <a:spLocks noGrp="1"/>
          </p:cNvSpPr>
          <p:nvPr>
            <p:ph type="title"/>
          </p:nvPr>
        </p:nvSpPr>
        <p:spPr>
          <a:xfrm>
            <a:off x="588263" y="457200"/>
            <a:ext cx="3856737" cy="553998"/>
          </a:xfrm>
        </p:spPr>
        <p:txBody>
          <a:bodyPr/>
          <a:lstStyle/>
          <a:p>
            <a:r>
              <a:rPr lang="en-US"/>
              <a:t>Click to edit Master title style</a:t>
            </a:r>
          </a:p>
        </p:txBody>
      </p:sp>
      <p:sp>
        <p:nvSpPr>
          <p:cNvPr id="14" name="Text Placeholder 13">
            <a:extLst>
              <a:ext uri="{FF2B5EF4-FFF2-40B4-BE49-F238E27FC236}">
                <a16:creationId xmlns:a16="http://schemas.microsoft.com/office/drawing/2014/main" id="{6F25D0DC-756F-45C2-A98F-05B75941978C}"/>
              </a:ext>
            </a:extLst>
          </p:cNvPr>
          <p:cNvSpPr>
            <a:spLocks noGrp="1"/>
          </p:cNvSpPr>
          <p:nvPr>
            <p:ph type="body" sz="quarter" idx="11"/>
          </p:nvPr>
        </p:nvSpPr>
        <p:spPr>
          <a:xfrm>
            <a:off x="588263" y="2395538"/>
            <a:ext cx="3856737" cy="861774"/>
          </a:xfrm>
        </p:spPr>
        <p:txBody>
          <a:bodyPr/>
          <a:lstStyle>
            <a:lvl1pPr marL="0" indent="0">
              <a:buNone/>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Content Placeholder 4">
            <a:extLst>
              <a:ext uri="{FF2B5EF4-FFF2-40B4-BE49-F238E27FC236}">
                <a16:creationId xmlns:a16="http://schemas.microsoft.com/office/drawing/2014/main" id="{A111676F-0A7B-49C1-8A96-1063E1813997}"/>
              </a:ext>
            </a:extLst>
          </p:cNvPr>
          <p:cNvSpPr>
            <a:spLocks noGrp="1"/>
          </p:cNvSpPr>
          <p:nvPr>
            <p:ph sz="quarter" idx="12" hasCustomPrompt="1"/>
          </p:nvPr>
        </p:nvSpPr>
        <p:spPr>
          <a:xfrm>
            <a:off x="5202937" y="1464400"/>
            <a:ext cx="6989063" cy="3929199"/>
          </a:xfrm>
          <a:prstGeom prst="roundRect">
            <a:avLst>
              <a:gd name="adj" fmla="val 0"/>
            </a:avLst>
          </a:prstGeom>
          <a:blipFill>
            <a:blip r:embed="rId2"/>
            <a:stretch>
              <a:fillRect/>
            </a:stretch>
          </a:blipFill>
          <a:ln w="381000">
            <a:solidFill>
              <a:schemeClr val="tx1"/>
            </a:solidFill>
          </a:ln>
          <a:effectLst>
            <a:outerShdw blurRad="254000" dist="292100" dir="2700000" sx="101000" sy="101000" algn="ctr" rotWithShape="0">
              <a:srgbClr val="000000">
                <a:alpha val="15000"/>
              </a:srgbClr>
            </a:outerShdw>
          </a:effectLst>
        </p:spPr>
        <p:txBody>
          <a:bodyPr tIns="2377440"/>
          <a:lstStyle>
            <a:lvl1pPr marL="0" indent="0">
              <a:defRPr lang="en-US" sz="1400" b="1" kern="1200" spc="0" baseline="0" dirty="0">
                <a:solidFill>
                  <a:srgbClr val="000000"/>
                </a:solidFill>
                <a:latin typeface="+mn-lt"/>
                <a:ea typeface="+mn-ea"/>
                <a:cs typeface="Segoe UI" panose="020B0502040204020203" pitchFamily="34" charset="0"/>
              </a:defRPr>
            </a:lvl1pPr>
          </a:lstStyle>
          <a:p>
            <a:pPr marL="228600" marR="0" lvl="0" indent="-22860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Drag &amp; drop your photo here </a:t>
            </a:r>
            <a:br>
              <a:rPr lang="en-US"/>
            </a:br>
            <a:r>
              <a:rPr lang="en-US"/>
              <a:t>or click or tap icon below </a:t>
            </a:r>
            <a:br>
              <a:rPr lang="en-US"/>
            </a:br>
            <a:r>
              <a:rPr lang="en-US"/>
              <a:t>to insert</a:t>
            </a:r>
          </a:p>
          <a:p>
            <a:pPr marL="228600" marR="0" lvl="0" indent="-22860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endParaRPr lang="en-US"/>
          </a:p>
        </p:txBody>
      </p:sp>
    </p:spTree>
    <p:extLst>
      <p:ext uri="{BB962C8B-B14F-4D97-AF65-F5344CB8AC3E}">
        <p14:creationId xmlns:p14="http://schemas.microsoft.com/office/powerpoint/2010/main" val="366472857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Mobile Screenshot">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10198-B250-44FD-9AC7-BA0E6E23B5C1}"/>
              </a:ext>
            </a:extLst>
          </p:cNvPr>
          <p:cNvSpPr>
            <a:spLocks noGrp="1"/>
          </p:cNvSpPr>
          <p:nvPr>
            <p:ph type="title"/>
          </p:nvPr>
        </p:nvSpPr>
        <p:spPr>
          <a:xfrm>
            <a:off x="588263" y="457200"/>
            <a:ext cx="3856737" cy="553998"/>
          </a:xfrm>
        </p:spPr>
        <p:txBody>
          <a:bodyPr/>
          <a:lstStyle/>
          <a:p>
            <a:r>
              <a:rPr lang="en-US"/>
              <a:t>Click to edit Master title style</a:t>
            </a:r>
          </a:p>
        </p:txBody>
      </p:sp>
      <p:sp>
        <p:nvSpPr>
          <p:cNvPr id="14" name="Text Placeholder 13">
            <a:extLst>
              <a:ext uri="{FF2B5EF4-FFF2-40B4-BE49-F238E27FC236}">
                <a16:creationId xmlns:a16="http://schemas.microsoft.com/office/drawing/2014/main" id="{6F25D0DC-756F-45C2-A98F-05B75941978C}"/>
              </a:ext>
            </a:extLst>
          </p:cNvPr>
          <p:cNvSpPr>
            <a:spLocks noGrp="1"/>
          </p:cNvSpPr>
          <p:nvPr>
            <p:ph type="body" sz="quarter" idx="11"/>
          </p:nvPr>
        </p:nvSpPr>
        <p:spPr>
          <a:xfrm>
            <a:off x="588263" y="2395538"/>
            <a:ext cx="3856737" cy="861774"/>
          </a:xfrm>
        </p:spPr>
        <p:txBody>
          <a:bodyPr/>
          <a:lstStyle>
            <a:lvl1pPr marL="0" indent="0">
              <a:buNone/>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Content Placeholder 4">
            <a:extLst>
              <a:ext uri="{FF2B5EF4-FFF2-40B4-BE49-F238E27FC236}">
                <a16:creationId xmlns:a16="http://schemas.microsoft.com/office/drawing/2014/main" id="{A111676F-0A7B-49C1-8A96-1063E1813997}"/>
              </a:ext>
            </a:extLst>
          </p:cNvPr>
          <p:cNvSpPr>
            <a:spLocks noGrp="1"/>
          </p:cNvSpPr>
          <p:nvPr>
            <p:ph sz="quarter" idx="12" hasCustomPrompt="1"/>
          </p:nvPr>
        </p:nvSpPr>
        <p:spPr>
          <a:xfrm>
            <a:off x="7713894" y="585216"/>
            <a:ext cx="2625967" cy="5687568"/>
          </a:xfrm>
          <a:prstGeom prst="roundRect">
            <a:avLst>
              <a:gd name="adj" fmla="val 8222"/>
            </a:avLst>
          </a:prstGeom>
          <a:blipFill>
            <a:blip r:embed="rId2"/>
            <a:stretch>
              <a:fillRect/>
            </a:stretch>
          </a:blipFill>
          <a:ln w="241300">
            <a:solidFill>
              <a:schemeClr val="tx1"/>
            </a:solidFill>
          </a:ln>
          <a:effectLst>
            <a:outerShdw blurRad="254000" dist="292100" dir="2700000" sx="101000" sy="101000" algn="ctr" rotWithShape="0">
              <a:srgbClr val="000000">
                <a:alpha val="15000"/>
              </a:srgbClr>
            </a:outerShdw>
          </a:effectLst>
        </p:spPr>
        <p:txBody>
          <a:bodyPr tIns="1463040" bIns="0" anchor="ctr" anchorCtr="0"/>
          <a:lstStyle>
            <a:lvl1pPr marL="0" indent="0" algn="ctr">
              <a:buNone/>
              <a:defRPr lang="en-US" sz="1100" b="1" kern="1200" spc="0" baseline="0" dirty="0">
                <a:solidFill>
                  <a:schemeClr val="bg1"/>
                </a:solidFill>
                <a:latin typeface="+mn-lt"/>
                <a:ea typeface="+mn-ea"/>
                <a:cs typeface="Segoe UI" panose="020B0502040204020203" pitchFamily="34" charset="0"/>
              </a:defRPr>
            </a:lvl1pPr>
          </a:lstStyle>
          <a:p>
            <a:pPr marL="285750" marR="0" lvl="0" indent="-285750" algn="ctr" defTabSz="932742" rtl="0" eaLnBrk="1" fontAlgn="auto" latinLnBrk="0" hangingPunct="1">
              <a:lnSpc>
                <a:spcPct val="100000"/>
              </a:lnSpc>
              <a:spcBef>
                <a:spcPct val="20000"/>
              </a:spcBef>
              <a:spcAft>
                <a:spcPts val="0"/>
              </a:spcAft>
              <a:buClrTx/>
              <a:buSzPct val="90000"/>
              <a:tabLst/>
            </a:pPr>
            <a:r>
              <a:rPr lang="en-US"/>
              <a:t>Drag &amp; drop your photo here </a:t>
            </a:r>
            <a:br>
              <a:rPr lang="en-US"/>
            </a:br>
            <a:r>
              <a:rPr lang="en-US"/>
              <a:t>or click or tap icon below </a:t>
            </a:r>
            <a:br>
              <a:rPr lang="en-US"/>
            </a:br>
            <a:r>
              <a:rPr lang="en-US"/>
              <a:t>to insert</a:t>
            </a:r>
          </a:p>
          <a:p>
            <a:pPr marL="285750" marR="0" lvl="0" indent="-285750" algn="ctr" defTabSz="932742" rtl="0" eaLnBrk="1" fontAlgn="auto" latinLnBrk="0" hangingPunct="1">
              <a:lnSpc>
                <a:spcPct val="100000"/>
              </a:lnSpc>
              <a:spcBef>
                <a:spcPct val="20000"/>
              </a:spcBef>
              <a:spcAft>
                <a:spcPts val="0"/>
              </a:spcAft>
              <a:buClrTx/>
              <a:buSzPct val="90000"/>
              <a:tabLst/>
            </a:pPr>
            <a:endParaRPr lang="en-US"/>
          </a:p>
        </p:txBody>
      </p:sp>
    </p:spTree>
    <p:extLst>
      <p:ext uri="{BB962C8B-B14F-4D97-AF65-F5344CB8AC3E}">
        <p14:creationId xmlns:p14="http://schemas.microsoft.com/office/powerpoint/2010/main" val="321292554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1005986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Tree>
    <p:extLst>
      <p:ext uri="{BB962C8B-B14F-4D97-AF65-F5344CB8AC3E}">
        <p14:creationId xmlns:p14="http://schemas.microsoft.com/office/powerpoint/2010/main" val="8789557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457200"/>
            <a:ext cx="5215637" cy="553998"/>
          </a:xfrm>
        </p:spPr>
        <p:txBody>
          <a:bodyPr/>
          <a:lstStyle>
            <a:lvl1pPr>
              <a:defRPr/>
            </a:lvl1pPr>
          </a:lstStyle>
          <a:p>
            <a:r>
              <a:rPr lang="en-US"/>
              <a:t>Agenda</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a:extLst>
              <a:ext uri="{FF2B5EF4-FFF2-40B4-BE49-F238E27FC236}">
                <a16:creationId xmlns:a16="http://schemas.microsoft.com/office/drawing/2014/main" id="{0614E108-2258-4959-A182-798030A0C286}"/>
              </a:ext>
            </a:extLst>
          </p:cNvPr>
          <p:cNvSpPr/>
          <p:nvPr userDrawn="1"/>
        </p:nvSpPr>
        <p:spPr bwMode="auto">
          <a:xfrm>
            <a:off x="6395722" y="0"/>
            <a:ext cx="5796278"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32" name="Group 31">
            <a:extLst>
              <a:ext uri="{FF2B5EF4-FFF2-40B4-BE49-F238E27FC236}">
                <a16:creationId xmlns:a16="http://schemas.microsoft.com/office/drawing/2014/main" id="{22E07E8F-16B4-4F77-8278-6A843F1B9F57}"/>
              </a:ext>
            </a:extLst>
          </p:cNvPr>
          <p:cNvGrpSpPr/>
          <p:nvPr userDrawn="1"/>
        </p:nvGrpSpPr>
        <p:grpSpPr>
          <a:xfrm rot="16200000">
            <a:off x="7643952" y="2603639"/>
            <a:ext cx="5424211" cy="3084509"/>
            <a:chOff x="6395721" y="4420906"/>
            <a:chExt cx="3250001" cy="1848132"/>
          </a:xfrm>
        </p:grpSpPr>
        <p:sp>
          <p:nvSpPr>
            <p:cNvPr id="27" name="Rectangle: Top Corners Rounded 26">
              <a:extLst>
                <a:ext uri="{FF2B5EF4-FFF2-40B4-BE49-F238E27FC236}">
                  <a16:creationId xmlns:a16="http://schemas.microsoft.com/office/drawing/2014/main" id="{B26B5DC7-3928-4E30-95C7-101CC42758F9}"/>
                </a:ext>
              </a:extLst>
            </p:cNvPr>
            <p:cNvSpPr/>
            <p:nvPr userDrawn="1"/>
          </p:nvSpPr>
          <p:spPr bwMode="auto">
            <a:xfrm rot="5400000">
              <a:off x="6879140" y="3937487"/>
              <a:ext cx="501648" cy="1468485"/>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5" name="Oval 24">
              <a:extLst>
                <a:ext uri="{FF2B5EF4-FFF2-40B4-BE49-F238E27FC236}">
                  <a16:creationId xmlns:a16="http://schemas.microsoft.com/office/drawing/2014/main" id="{6F2E0A55-6A95-45A9-9988-FD4377975EAD}"/>
                </a:ext>
              </a:extLst>
            </p:cNvPr>
            <p:cNvSpPr/>
            <p:nvPr userDrawn="1"/>
          </p:nvSpPr>
          <p:spPr bwMode="auto">
            <a:xfrm>
              <a:off x="7407431" y="4471065"/>
              <a:ext cx="401326" cy="40132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8" name="Rectangle: Top Corners Rounded 27">
              <a:extLst>
                <a:ext uri="{FF2B5EF4-FFF2-40B4-BE49-F238E27FC236}">
                  <a16:creationId xmlns:a16="http://schemas.microsoft.com/office/drawing/2014/main" id="{EA3F14D9-33C3-411A-8D84-8E8E15E9381B}"/>
                </a:ext>
              </a:extLst>
            </p:cNvPr>
            <p:cNvSpPr/>
            <p:nvPr userDrawn="1"/>
          </p:nvSpPr>
          <p:spPr bwMode="auto">
            <a:xfrm rot="5400000">
              <a:off x="7246261" y="4243608"/>
              <a:ext cx="501648" cy="2202728"/>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9" name="Oval 28">
              <a:extLst>
                <a:ext uri="{FF2B5EF4-FFF2-40B4-BE49-F238E27FC236}">
                  <a16:creationId xmlns:a16="http://schemas.microsoft.com/office/drawing/2014/main" id="{4A285CB0-5ABD-4C59-98FE-F25F8026D321}"/>
                </a:ext>
              </a:extLst>
            </p:cNvPr>
            <p:cNvSpPr/>
            <p:nvPr userDrawn="1"/>
          </p:nvSpPr>
          <p:spPr bwMode="auto">
            <a:xfrm>
              <a:off x="8141673" y="5144307"/>
              <a:ext cx="401326" cy="401326"/>
            </a:xfrm>
            <a:prstGeom prst="ellipse">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0" name="Rectangle: Top Corners Rounded 29">
              <a:extLst>
                <a:ext uri="{FF2B5EF4-FFF2-40B4-BE49-F238E27FC236}">
                  <a16:creationId xmlns:a16="http://schemas.microsoft.com/office/drawing/2014/main" id="{6EC31BC0-C04D-4163-9ECB-371CBCE34ADB}"/>
                </a:ext>
              </a:extLst>
            </p:cNvPr>
            <p:cNvSpPr/>
            <p:nvPr userDrawn="1"/>
          </p:nvSpPr>
          <p:spPr bwMode="auto">
            <a:xfrm rot="5400000">
              <a:off x="7769898" y="4393213"/>
              <a:ext cx="501648" cy="3250001"/>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1" name="Oval 30">
              <a:extLst>
                <a:ext uri="{FF2B5EF4-FFF2-40B4-BE49-F238E27FC236}">
                  <a16:creationId xmlns:a16="http://schemas.microsoft.com/office/drawing/2014/main" id="{E691BBA6-17F1-4715-BBD9-9570E0AF6EBF}"/>
                </a:ext>
              </a:extLst>
            </p:cNvPr>
            <p:cNvSpPr/>
            <p:nvPr userDrawn="1"/>
          </p:nvSpPr>
          <p:spPr bwMode="auto">
            <a:xfrm>
              <a:off x="9188946" y="5817549"/>
              <a:ext cx="401326" cy="401326"/>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spTree>
    <p:extLst>
      <p:ext uri="{BB962C8B-B14F-4D97-AF65-F5344CB8AC3E}">
        <p14:creationId xmlns:p14="http://schemas.microsoft.com/office/powerpoint/2010/main" val="108526332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hank you photo">
    <p:bg>
      <p:bgPr>
        <a:solidFill>
          <a:srgbClr val="EAE4DC"/>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5808"/>
            <a:ext cx="3948683"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DC1D8EF4-A5A1-4D2B-9918-9B027853453F}"/>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7403479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AE4DC"/>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4" name="Picture 3" descr="Logo&#10;&#10;Description automatically generated">
            <a:extLst>
              <a:ext uri="{FF2B5EF4-FFF2-40B4-BE49-F238E27FC236}">
                <a16:creationId xmlns:a16="http://schemas.microsoft.com/office/drawing/2014/main" id="{E0477C55-F139-4E88-82AC-7C6AE555F163}"/>
              </a:ext>
            </a:extLst>
          </p:cNvPr>
          <p:cNvPicPr>
            <a:picLocks noChangeAspect="1"/>
          </p:cNvPicPr>
          <p:nvPr userDrawn="1"/>
        </p:nvPicPr>
        <p:blipFill rotWithShape="1">
          <a:blip r:embed="rId2"/>
          <a:srcRect t="19950" b="20556"/>
          <a:stretch/>
        </p:blipFill>
        <p:spPr>
          <a:xfrm>
            <a:off x="296779" y="465220"/>
            <a:ext cx="1955221" cy="521369"/>
          </a:xfrm>
          <a:prstGeom prst="rect">
            <a:avLst/>
          </a:prstGeom>
        </p:spPr>
      </p:pic>
    </p:spTree>
    <p:extLst>
      <p:ext uri="{BB962C8B-B14F-4D97-AF65-F5344CB8AC3E}">
        <p14:creationId xmlns:p14="http://schemas.microsoft.com/office/powerpoint/2010/main" val="120047954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60273244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7572259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userDrawn="1">
  <p:cSld name="Blank 3">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2321917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B3FA96-19FC-48A6-A985-267EB2138E23}"/>
              </a:ext>
            </a:extLst>
          </p:cNvPr>
          <p:cNvSpPr/>
          <p:nvPr userDrawn="1"/>
        </p:nvSpPr>
        <p:spPr bwMode="auto">
          <a:xfrm>
            <a:off x="0" y="0"/>
            <a:ext cx="12192000" cy="120898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lvl1pPr>
              <a:defRPr>
                <a:solidFill>
                  <a:schemeClr val="bg1"/>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66618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66618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66618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66618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7" name="Group 6">
            <a:extLst>
              <a:ext uri="{FF2B5EF4-FFF2-40B4-BE49-F238E27FC236}">
                <a16:creationId xmlns:a16="http://schemas.microsoft.com/office/drawing/2014/main" id="{CCCF4131-8CCF-4171-B985-EAF865CC55EF}"/>
              </a:ext>
            </a:extLst>
          </p:cNvPr>
          <p:cNvGrpSpPr/>
          <p:nvPr userDrawn="1"/>
        </p:nvGrpSpPr>
        <p:grpSpPr>
          <a:xfrm>
            <a:off x="10798157" y="457199"/>
            <a:ext cx="1100156" cy="564349"/>
            <a:chOff x="9946913" y="171645"/>
            <a:chExt cx="1656824" cy="849904"/>
          </a:xfrm>
        </p:grpSpPr>
        <p:sp>
          <p:nvSpPr>
            <p:cNvPr id="6" name="Graphic 4">
              <a:extLst>
                <a:ext uri="{FF2B5EF4-FFF2-40B4-BE49-F238E27FC236}">
                  <a16:creationId xmlns:a16="http://schemas.microsoft.com/office/drawing/2014/main" id="{494D7464-294F-4164-ACF7-0EDEA0812105}"/>
                </a:ext>
              </a:extLst>
            </p:cNvPr>
            <p:cNvSpPr/>
            <p:nvPr/>
          </p:nvSpPr>
          <p:spPr>
            <a:xfrm>
              <a:off x="9946913" y="171645"/>
              <a:ext cx="521444"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a:p>
          </p:txBody>
        </p:sp>
        <p:sp>
          <p:nvSpPr>
            <p:cNvPr id="15" name="Graphic 4">
              <a:extLst>
                <a:ext uri="{FF2B5EF4-FFF2-40B4-BE49-F238E27FC236}">
                  <a16:creationId xmlns:a16="http://schemas.microsoft.com/office/drawing/2014/main" id="{8773D37F-9426-48AF-9E30-19EA4A3E4F07}"/>
                </a:ext>
              </a:extLst>
            </p:cNvPr>
            <p:cNvSpPr/>
            <p:nvPr userDrawn="1"/>
          </p:nvSpPr>
          <p:spPr>
            <a:xfrm>
              <a:off x="10689786" y="171645"/>
              <a:ext cx="521445"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a:p>
          </p:txBody>
        </p:sp>
        <p:sp>
          <p:nvSpPr>
            <p:cNvPr id="16" name="Graphic 4">
              <a:extLst>
                <a:ext uri="{FF2B5EF4-FFF2-40B4-BE49-F238E27FC236}">
                  <a16:creationId xmlns:a16="http://schemas.microsoft.com/office/drawing/2014/main" id="{26D5F151-C3B9-4DC3-A552-E8B16BA82E44}"/>
                </a:ext>
              </a:extLst>
            </p:cNvPr>
            <p:cNvSpPr/>
            <p:nvPr userDrawn="1"/>
          </p:nvSpPr>
          <p:spPr>
            <a:xfrm>
              <a:off x="11082293" y="171645"/>
              <a:ext cx="521444"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249216324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mprehensiveness_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6495574" cy="553998"/>
          </a:xfrm>
          <a:prstGeom prst="rect">
            <a:avLst/>
          </a:prstGeo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6495574"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10" name="Graphic 9">
            <a:extLst>
              <a:ext uri="{FF2B5EF4-FFF2-40B4-BE49-F238E27FC236}">
                <a16:creationId xmlns:a16="http://schemas.microsoft.com/office/drawing/2014/main" id="{4586D2A5-469B-42D5-B926-C4EE6716E87F}"/>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invGray">
          <a:xfrm>
            <a:off x="7404100" y="0"/>
            <a:ext cx="4787900" cy="6858000"/>
          </a:xfrm>
          <a:prstGeom prst="rect">
            <a:avLst/>
          </a:prstGeom>
        </p:spPr>
      </p:pic>
      <p:pic>
        <p:nvPicPr>
          <p:cNvPr id="3" name="Picture 2" descr="Microsoft Dynamics 365 logo, gray text version">
            <a:extLst>
              <a:ext uri="{FF2B5EF4-FFF2-40B4-BE49-F238E27FC236}">
                <a16:creationId xmlns:a16="http://schemas.microsoft.com/office/drawing/2014/main" id="{6F33FD89-46C0-D8D2-0B3B-D4098EB42495}"/>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Tree>
    <p:extLst>
      <p:ext uri="{BB962C8B-B14F-4D97-AF65-F5344CB8AC3E}">
        <p14:creationId xmlns:p14="http://schemas.microsoft.com/office/powerpoint/2010/main" val="38892969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885701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107088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96918344"/>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9388161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6551895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userDrawn="1">
          <p15:clr>
            <a:srgbClr val="5ACBF0"/>
          </p15:clr>
        </p15:guide>
        <p15:guide id="7" pos="1795" userDrawn="1">
          <p15:clr>
            <a:srgbClr val="5ACBF0"/>
          </p15:clr>
        </p15:guide>
        <p15:guide id="8" pos="3035" userDrawn="1">
          <p15:clr>
            <a:srgbClr val="5ACBF0"/>
          </p15:clr>
        </p15:guide>
        <p15:guide id="9" pos="3221" userDrawn="1">
          <p15:clr>
            <a:srgbClr val="5ACBF0"/>
          </p15:clr>
        </p15:guide>
        <p15:guide id="10" pos="4461" userDrawn="1">
          <p15:clr>
            <a:srgbClr val="5ACBF0"/>
          </p15:clr>
        </p15:guide>
        <p15:guide id="11" pos="5890" userDrawn="1">
          <p15:clr>
            <a:srgbClr val="5ACBF0"/>
          </p15:clr>
        </p15:guide>
        <p15:guide id="12" orient="horz" pos="1436">
          <p15:clr>
            <a:srgbClr val="5ACBF0"/>
          </p15:clr>
        </p15:guide>
        <p15:guide id="13" pos="4646" userDrawn="1">
          <p15:clr>
            <a:srgbClr val="5ACBF0"/>
          </p15:clr>
        </p15:guide>
        <p15:guide id="14" pos="6072" userDrawn="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613384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userDrawn="1">
          <p15:clr>
            <a:srgbClr val="5ACBF0"/>
          </p15:clr>
        </p15:guide>
        <p15:guide id="34" pos="3336" userDrawn="1">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userDrawn="1">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guide id="31" pos="3840" userDrawn="1">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48112344"/>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7" orient="horz" pos="1968">
          <p15:clr>
            <a:srgbClr val="5ACBF0"/>
          </p15:clr>
        </p15:guide>
        <p15:guide id="8" orient="horz" pos="2226">
          <p15:clr>
            <a:srgbClr val="5ACBF0"/>
          </p15:clr>
        </p15:guide>
        <p15:guide id="10" pos="3729" userDrawn="1">
          <p15:clr>
            <a:srgbClr val="C35EA4"/>
          </p15:clr>
        </p15:guide>
        <p15:guide id="11" pos="2993">
          <p15:clr>
            <a:srgbClr val="5ACBF0"/>
          </p15:clr>
        </p15:guide>
        <p15:guide id="12" pos="3543">
          <p15:clr>
            <a:srgbClr val="A4A3A4"/>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I_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6495574" cy="553998"/>
          </a:xfrm>
          <a:prstGeom prst="rect">
            <a:avLst/>
          </a:prstGeo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6495574"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Graphic 5">
            <a:extLst>
              <a:ext uri="{FF2B5EF4-FFF2-40B4-BE49-F238E27FC236}">
                <a16:creationId xmlns:a16="http://schemas.microsoft.com/office/drawing/2014/main" id="{F7A52431-DCFD-473D-980B-E667BAC2F19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invGray">
          <a:xfrm>
            <a:off x="7404100" y="0"/>
            <a:ext cx="4787900" cy="6858000"/>
          </a:xfrm>
          <a:prstGeom prst="rect">
            <a:avLst/>
          </a:prstGeom>
        </p:spPr>
      </p:pic>
      <p:pic>
        <p:nvPicPr>
          <p:cNvPr id="3" name="Picture 2" descr="Microsoft Dynamics 365 logo, gray text version">
            <a:extLst>
              <a:ext uri="{FF2B5EF4-FFF2-40B4-BE49-F238E27FC236}">
                <a16:creationId xmlns:a16="http://schemas.microsoft.com/office/drawing/2014/main" id="{E67E040E-0EFB-DB99-E820-FA434195D35A}"/>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Tree>
    <p:extLst>
      <p:ext uri="{BB962C8B-B14F-4D97-AF65-F5344CB8AC3E}">
        <p14:creationId xmlns:p14="http://schemas.microsoft.com/office/powerpoint/2010/main" val="11717286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51151599"/>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p15:clr>
            <a:srgbClr val="5ACBF0"/>
          </p15:clr>
        </p15:guide>
        <p15:guide id="7" pos="3728" userDrawn="1">
          <p15:clr>
            <a:srgbClr val="C35EA4"/>
          </p15:clr>
        </p15:guide>
        <p15:guide id="8" pos="3544">
          <p15:clr>
            <a:srgbClr val="A4A3A4"/>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35627901"/>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6144360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0340208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968668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userDrawn="1">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9083819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userDrawn="1">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2513658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4605948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userDrawn="1">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4225213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userDrawn="1">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7435705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userDrawn="1">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implicity_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6495574" cy="553998"/>
          </a:xfrm>
          <a:prstGeom prst="rect">
            <a:avLst/>
          </a:prstGeo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6495574"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3" name="Graphic 2">
            <a:extLst>
              <a:ext uri="{FF2B5EF4-FFF2-40B4-BE49-F238E27FC236}">
                <a16:creationId xmlns:a16="http://schemas.microsoft.com/office/drawing/2014/main" id="{AAD66E76-E933-412A-9841-907EA7843332}"/>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bwMode="invGray">
          <a:xfrm>
            <a:off x="6731000" y="0"/>
            <a:ext cx="5461000" cy="6858000"/>
          </a:xfrm>
          <a:prstGeom prst="rect">
            <a:avLst/>
          </a:prstGeom>
        </p:spPr>
      </p:pic>
      <p:pic>
        <p:nvPicPr>
          <p:cNvPr id="4" name="Picture 3" descr="Microsoft Dynamics 365 logo, gray text version">
            <a:extLst>
              <a:ext uri="{FF2B5EF4-FFF2-40B4-BE49-F238E27FC236}">
                <a16:creationId xmlns:a16="http://schemas.microsoft.com/office/drawing/2014/main" id="{56436A14-3242-938B-E475-CE79D7C164EB}"/>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Tree>
    <p:extLst>
      <p:ext uri="{BB962C8B-B14F-4D97-AF65-F5344CB8AC3E}">
        <p14:creationId xmlns:p14="http://schemas.microsoft.com/office/powerpoint/2010/main" val="2152574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24772569"/>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4" orient="horz" pos="3209" userDrawn="1">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userDrawn="1">
          <p15:clr>
            <a:srgbClr val="5ACBF0"/>
          </p15:clr>
        </p15:guide>
        <p15:guide id="15" pos="3451" userDrawn="1">
          <p15:clr>
            <a:srgbClr val="5ACBF0"/>
          </p15:clr>
        </p15:guide>
        <p15:guide id="16" pos="4229" userDrawn="1">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82817732"/>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userDrawn="1">
          <p15:clr>
            <a:srgbClr val="5ACBF0"/>
          </p15:clr>
        </p15:guide>
        <p15:guide id="15" pos="2168" userDrawn="1">
          <p15:clr>
            <a:srgbClr val="5ACBF0"/>
          </p15:clr>
        </p15:guide>
        <p15:guide id="16" pos="2944" userDrawn="1">
          <p15:clr>
            <a:srgbClr val="5ACBF0"/>
          </p15:clr>
        </p15:guide>
        <p15:guide id="17" pos="4738" userDrawn="1">
          <p15:clr>
            <a:srgbClr val="5ACBF0"/>
          </p15:clr>
        </p15:guide>
        <p15:guide id="18" pos="5514" userDrawn="1">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5299928"/>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userDrawn="1">
          <p15:clr>
            <a:srgbClr val="5ACBF0"/>
          </p15:clr>
        </p15:guide>
        <p15:guide id="16" pos="1524" userDrawn="1">
          <p15:clr>
            <a:srgbClr val="5ACBF0"/>
          </p15:clr>
        </p15:guide>
        <p15:guide id="17" pos="2298" userDrawn="1">
          <p15:clr>
            <a:srgbClr val="5ACBF0"/>
          </p15:clr>
        </p15:guide>
        <p15:guide id="18" pos="3450" userDrawn="1">
          <p15:clr>
            <a:srgbClr val="5ACBF0"/>
          </p15:clr>
        </p15:guide>
        <p15:guide id="19" pos="4230" userDrawn="1">
          <p15:clr>
            <a:srgbClr val="5ACBF0"/>
          </p15:clr>
        </p15:guide>
        <p15:guide id="20" pos="5380" userDrawn="1">
          <p15:clr>
            <a:srgbClr val="5ACBF0"/>
          </p15:clr>
        </p15:guide>
        <p15:guide id="21" pos="6156" userDrawn="1">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0590399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6160264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userDrawn="1">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6753169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userDrawn="1">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7464684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userDrawn="1">
          <p15:clr>
            <a:srgbClr val="5ACBF0"/>
          </p15:clr>
        </p15:guide>
        <p15:guide id="3" pos="6216" userDrawn="1">
          <p15:clr>
            <a:srgbClr val="5ACBF0"/>
          </p15:clr>
        </p15:guide>
        <p15:guide id="5" pos="5850" userDrawn="1">
          <p15:clr>
            <a:srgbClr val="5ACBF0"/>
          </p15:clr>
        </p15:guide>
        <p15:guide id="7" pos="4392" userDrawn="1">
          <p15:clr>
            <a:srgbClr val="5ACBF0"/>
          </p15:clr>
        </p15:guide>
        <p15:guide id="8" pos="3292" userDrawn="1">
          <p15:clr>
            <a:srgbClr val="5ACBF0"/>
          </p15:clr>
        </p15:guide>
        <p15:guide id="10" pos="2926">
          <p15:clr>
            <a:srgbClr val="5ACBF0"/>
          </p15:clr>
        </p15:guide>
        <p15:guide id="11" pos="4754" userDrawn="1">
          <p15:clr>
            <a:srgbClr val="5ACBF0"/>
          </p15:clr>
        </p15:guide>
        <p15:guide id="13" pos="1464" userDrawn="1">
          <p15:clr>
            <a:srgbClr val="5ACBF0"/>
          </p15:clr>
        </p15:guide>
        <p15:guide id="14" orient="horz" pos="1440">
          <p15:clr>
            <a:srgbClr val="5ACBF0"/>
          </p15:clr>
        </p15:guide>
        <p15:guide id="15" pos="1830" userDrawn="1">
          <p15:clr>
            <a:srgbClr val="5ACBF0"/>
          </p15:clr>
        </p15:guide>
        <p15:guide id="16" orient="horz" pos="2533" userDrawn="1">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669616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4964009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00802985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urity 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6492240" cy="553998"/>
          </a:xfrm>
          <a:prstGeom prst="rect">
            <a:avLst/>
          </a:prstGeo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649224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10" name="Graphic 9">
            <a:extLst>
              <a:ext uri="{FF2B5EF4-FFF2-40B4-BE49-F238E27FC236}">
                <a16:creationId xmlns:a16="http://schemas.microsoft.com/office/drawing/2014/main" id="{0D5D4CBA-07EB-4CCF-BEB7-6F3185DCC670}"/>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invGray">
          <a:xfrm>
            <a:off x="7404100" y="0"/>
            <a:ext cx="4787900" cy="6858000"/>
          </a:xfrm>
          <a:prstGeom prst="rect">
            <a:avLst/>
          </a:prstGeom>
        </p:spPr>
      </p:pic>
      <p:pic>
        <p:nvPicPr>
          <p:cNvPr id="3" name="Picture 2" descr="Microsoft Dynamics 365 logo, gray text version">
            <a:extLst>
              <a:ext uri="{FF2B5EF4-FFF2-40B4-BE49-F238E27FC236}">
                <a16:creationId xmlns:a16="http://schemas.microsoft.com/office/drawing/2014/main" id="{62A54086-2F81-EB8A-A6F1-7C16DBDADF19}"/>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Tree>
    <p:extLst>
      <p:ext uri="{BB962C8B-B14F-4D97-AF65-F5344CB8AC3E}">
        <p14:creationId xmlns:p14="http://schemas.microsoft.com/office/powerpoint/2010/main" val="7207338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2438410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97853416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65668527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2063983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45095137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Quot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6972"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7" name="Picture 6">
            <a:extLst>
              <a:ext uri="{FF2B5EF4-FFF2-40B4-BE49-F238E27FC236}">
                <a16:creationId xmlns:a16="http://schemas.microsoft.com/office/drawing/2014/main" id="{8EF7F8A9-CB63-4BA7-8A0E-637BFA251A89}"/>
              </a:ext>
            </a:extLst>
          </p:cNvPr>
          <p:cNvPicPr>
            <a:picLocks noChangeAspect="1"/>
          </p:cNvPicPr>
          <p:nvPr userDrawn="1"/>
        </p:nvPicPr>
        <p:blipFill>
          <a:blip r:embed="rId2"/>
          <a:stretch>
            <a:fillRect/>
          </a:stretch>
        </p:blipFill>
        <p:spPr bwMode="black">
          <a:xfrm>
            <a:off x="549201" y="1177602"/>
            <a:ext cx="2514666" cy="2251398"/>
          </a:xfrm>
          <a:prstGeom prst="rect">
            <a:avLst/>
          </a:prstGeom>
        </p:spPr>
      </p:pic>
    </p:spTree>
    <p:extLst>
      <p:ext uri="{BB962C8B-B14F-4D97-AF65-F5344CB8AC3E}">
        <p14:creationId xmlns:p14="http://schemas.microsoft.com/office/powerpoint/2010/main" val="39836622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Quote yellow">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5384"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5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5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6" name="Picture 5">
            <a:extLst>
              <a:ext uri="{FF2B5EF4-FFF2-40B4-BE49-F238E27FC236}">
                <a16:creationId xmlns:a16="http://schemas.microsoft.com/office/drawing/2014/main" id="{DD6A131B-0EEE-4C13-90D1-99AA5B3DC4ED}"/>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584200" y="1201415"/>
            <a:ext cx="2062492" cy="1842493"/>
          </a:xfrm>
          <a:prstGeom prst="rect">
            <a:avLst/>
          </a:prstGeom>
        </p:spPr>
      </p:pic>
    </p:spTree>
    <p:extLst>
      <p:ext uri="{BB962C8B-B14F-4D97-AF65-F5344CB8AC3E}">
        <p14:creationId xmlns:p14="http://schemas.microsoft.com/office/powerpoint/2010/main" val="38095541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Quote gree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6972"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7" name="Picture 6">
            <a:extLst>
              <a:ext uri="{FF2B5EF4-FFF2-40B4-BE49-F238E27FC236}">
                <a16:creationId xmlns:a16="http://schemas.microsoft.com/office/drawing/2014/main" id="{8EF7F8A9-CB63-4BA7-8A0E-637BFA251A89}"/>
              </a:ext>
            </a:extLst>
          </p:cNvPr>
          <p:cNvPicPr>
            <a:picLocks noChangeAspect="1"/>
          </p:cNvPicPr>
          <p:nvPr userDrawn="1"/>
        </p:nvPicPr>
        <p:blipFill>
          <a:blip r:embed="rId2"/>
          <a:stretch>
            <a:fillRect/>
          </a:stretch>
        </p:blipFill>
        <p:spPr bwMode="black">
          <a:xfrm>
            <a:off x="549201" y="1177602"/>
            <a:ext cx="2514666" cy="2251398"/>
          </a:xfrm>
          <a:prstGeom prst="rect">
            <a:avLst/>
          </a:prstGeom>
        </p:spPr>
      </p:pic>
    </p:spTree>
    <p:extLst>
      <p:ext uri="{BB962C8B-B14F-4D97-AF65-F5344CB8AC3E}">
        <p14:creationId xmlns:p14="http://schemas.microsoft.com/office/powerpoint/2010/main" val="15868778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emo slid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Demo slide yellow">
    <p:bg>
      <p:bgPr>
        <a:solidFill>
          <a:srgbClr val="FFB9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2">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19" name="Graphic 18">
            <a:extLst>
              <a:ext uri="{FF2B5EF4-FFF2-40B4-BE49-F238E27FC236}">
                <a16:creationId xmlns:a16="http://schemas.microsoft.com/office/drawing/2014/main" id="{3FBDEDB6-A84F-40BC-B54B-238AED6B041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bwMode="invGray">
          <a:xfrm>
            <a:off x="4393915" y="0"/>
            <a:ext cx="7798085" cy="6858000"/>
          </a:xfrm>
          <a:prstGeom prst="rect">
            <a:avLst/>
          </a:prstGeom>
        </p:spPr>
      </p:pic>
      <p:sp>
        <p:nvSpPr>
          <p:cNvPr id="25" name="Freeform: Shape 24">
            <a:extLst>
              <a:ext uri="{FF2B5EF4-FFF2-40B4-BE49-F238E27FC236}">
                <a16:creationId xmlns:a16="http://schemas.microsoft.com/office/drawing/2014/main" id="{72B44542-6FEA-4633-9FA4-2E7E2381276D}"/>
              </a:ext>
            </a:extLst>
          </p:cNvPr>
          <p:cNvSpPr/>
          <p:nvPr userDrawn="1"/>
        </p:nvSpPr>
        <p:spPr bwMode="auto">
          <a:xfrm rot="17674506">
            <a:off x="10794396" y="4611776"/>
            <a:ext cx="635802" cy="2665253"/>
          </a:xfrm>
          <a:custGeom>
            <a:avLst/>
            <a:gdLst>
              <a:gd name="connsiteX0" fmla="*/ 610820 w 635802"/>
              <a:gd name="connsiteY0" fmla="*/ 194160 h 2665253"/>
              <a:gd name="connsiteX1" fmla="*/ 635802 w 635802"/>
              <a:gd name="connsiteY1" fmla="*/ 317901 h 2665253"/>
              <a:gd name="connsiteX2" fmla="*/ 635802 w 635802"/>
              <a:gd name="connsiteY2" fmla="*/ 2374494 h 2665253"/>
              <a:gd name="connsiteX3" fmla="*/ 0 w 635802"/>
              <a:gd name="connsiteY3" fmla="*/ 2665253 h 2665253"/>
              <a:gd name="connsiteX4" fmla="*/ 0 w 635802"/>
              <a:gd name="connsiteY4" fmla="*/ 317901 h 2665253"/>
              <a:gd name="connsiteX5" fmla="*/ 317901 w 635802"/>
              <a:gd name="connsiteY5" fmla="*/ 0 h 2665253"/>
              <a:gd name="connsiteX6" fmla="*/ 610820 w 635802"/>
              <a:gd name="connsiteY6" fmla="*/ 194160 h 2665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802" h="2665253">
                <a:moveTo>
                  <a:pt x="610820" y="194160"/>
                </a:moveTo>
                <a:cubicBezTo>
                  <a:pt x="626906" y="232193"/>
                  <a:pt x="635802" y="274008"/>
                  <a:pt x="635802" y="317901"/>
                </a:cubicBezTo>
                <a:lnTo>
                  <a:pt x="635802" y="2374494"/>
                </a:lnTo>
                <a:lnTo>
                  <a:pt x="0" y="2665253"/>
                </a:lnTo>
                <a:lnTo>
                  <a:pt x="0" y="317901"/>
                </a:lnTo>
                <a:cubicBezTo>
                  <a:pt x="-1" y="142329"/>
                  <a:pt x="142328" y="0"/>
                  <a:pt x="317901" y="0"/>
                </a:cubicBezTo>
                <a:cubicBezTo>
                  <a:pt x="449580" y="0"/>
                  <a:pt x="562559" y="80060"/>
                  <a:pt x="610820" y="19416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1" name="Freeform: Shape 20">
            <a:extLst>
              <a:ext uri="{FF2B5EF4-FFF2-40B4-BE49-F238E27FC236}">
                <a16:creationId xmlns:a16="http://schemas.microsoft.com/office/drawing/2014/main" id="{F3335884-C023-4224-A943-917B878BC8D4}"/>
              </a:ext>
            </a:extLst>
          </p:cNvPr>
          <p:cNvSpPr/>
          <p:nvPr userDrawn="1"/>
        </p:nvSpPr>
        <p:spPr bwMode="auto">
          <a:xfrm>
            <a:off x="4410930" y="0"/>
            <a:ext cx="3165243" cy="1270495"/>
          </a:xfrm>
          <a:custGeom>
            <a:avLst/>
            <a:gdLst>
              <a:gd name="connsiteX0" fmla="*/ 0 w 3165243"/>
              <a:gd name="connsiteY0" fmla="*/ 0 h 1270495"/>
              <a:gd name="connsiteX1" fmla="*/ 1528791 w 3165243"/>
              <a:gd name="connsiteY1" fmla="*/ 0 h 1270495"/>
              <a:gd name="connsiteX2" fmla="*/ 2979476 w 3165243"/>
              <a:gd name="connsiteY2" fmla="*/ 663413 h 1270495"/>
              <a:gd name="connsiteX3" fmla="*/ 3136370 w 3165243"/>
              <a:gd name="connsiteY3" fmla="*/ 1084728 h 1270495"/>
              <a:gd name="connsiteX4" fmla="*/ 2715055 w 3165243"/>
              <a:gd name="connsiteY4" fmla="*/ 1241622 h 1270495"/>
              <a:gd name="connsiteX5" fmla="*/ 0 w 3165243"/>
              <a:gd name="connsiteY5" fmla="*/ 0 h 1270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65243" h="1270495">
                <a:moveTo>
                  <a:pt x="0" y="0"/>
                </a:moveTo>
                <a:lnTo>
                  <a:pt x="1528791" y="0"/>
                </a:lnTo>
                <a:lnTo>
                  <a:pt x="2979476" y="663413"/>
                </a:lnTo>
                <a:cubicBezTo>
                  <a:pt x="3139144" y="736431"/>
                  <a:pt x="3209388" y="925060"/>
                  <a:pt x="3136370" y="1084728"/>
                </a:cubicBezTo>
                <a:cubicBezTo>
                  <a:pt x="3063352" y="1244396"/>
                  <a:pt x="2874723" y="1314640"/>
                  <a:pt x="2715055" y="1241622"/>
                </a:cubicBezTo>
                <a:lnTo>
                  <a:pt x="0" y="0"/>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pic>
        <p:nvPicPr>
          <p:cNvPr id="4" name="Picture 3" descr="Microsoft Dynamics 365 logo, gray text version">
            <a:extLst>
              <a:ext uri="{FF2B5EF4-FFF2-40B4-BE49-F238E27FC236}">
                <a16:creationId xmlns:a16="http://schemas.microsoft.com/office/drawing/2014/main" id="{567EB0A3-A21A-0610-DB43-2434E9AF9361}"/>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Tree>
    <p:extLst>
      <p:ext uri="{BB962C8B-B14F-4D97-AF65-F5344CB8AC3E}">
        <p14:creationId xmlns:p14="http://schemas.microsoft.com/office/powerpoint/2010/main" val="33070569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Demo slide green">
    <p:bg>
      <p:bgPr>
        <a:solidFill>
          <a:srgbClr val="107C1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5722500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_Demo slide Dk Blue">
    <p:bg>
      <p:bgPr>
        <a:solidFill>
          <a:srgbClr val="243A5E"/>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9545712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2_Demo slide Dk Green">
    <p:bg>
      <p:bgPr>
        <a:solidFill>
          <a:srgbClr val="054B1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40714147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_Section Title blue">
    <p:bg>
      <p:bgPr>
        <a:solidFill>
          <a:srgbClr val="243A5E"/>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0658842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2_Section Title blue">
    <p:bg>
      <p:bgPr>
        <a:solidFill>
          <a:srgbClr val="054B1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1730319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Section Title yellow">
    <p:bg>
      <p:bgPr>
        <a:solidFill>
          <a:srgbClr val="FFB9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509857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Section Title green">
    <p:bg>
      <p:bgPr>
        <a:solidFill>
          <a:srgbClr val="107C1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1_Section Title DkBlue">
    <p:bg>
      <p:bgPr>
        <a:solidFill>
          <a:srgbClr val="243A5E"/>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4284402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2_Section Title Dk Green">
    <p:bg>
      <p:bgPr>
        <a:solidFill>
          <a:srgbClr val="054B1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7905195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dentity and Access Management_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6495574" cy="553998"/>
          </a:xfrm>
          <a:prstGeom prst="rect">
            <a:avLst/>
          </a:prstGeo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6495574"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Graphic 5">
            <a:extLst>
              <a:ext uri="{FF2B5EF4-FFF2-40B4-BE49-F238E27FC236}">
                <a16:creationId xmlns:a16="http://schemas.microsoft.com/office/drawing/2014/main" id="{E8C58369-026C-4974-B869-BE8D4ADCB870}"/>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75" r="-18"/>
          <a:stretch/>
        </p:blipFill>
        <p:spPr bwMode="invGray">
          <a:xfrm>
            <a:off x="7076792" y="0"/>
            <a:ext cx="5115208" cy="6858000"/>
          </a:xfrm>
          <a:prstGeom prst="rect">
            <a:avLst/>
          </a:prstGeom>
        </p:spPr>
      </p:pic>
      <p:pic>
        <p:nvPicPr>
          <p:cNvPr id="3" name="Picture 2" descr="Microsoft Dynamics 365 logo, gray text version">
            <a:extLst>
              <a:ext uri="{FF2B5EF4-FFF2-40B4-BE49-F238E27FC236}">
                <a16:creationId xmlns:a16="http://schemas.microsoft.com/office/drawing/2014/main" id="{3039F698-702B-7E0F-84FD-E0FD190911E2}"/>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Tree>
    <p:extLst>
      <p:ext uri="{BB962C8B-B14F-4D97-AF65-F5344CB8AC3E}">
        <p14:creationId xmlns:p14="http://schemas.microsoft.com/office/powerpoint/2010/main" val="6565782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Section title - Threat detection">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E1B2F99-8E84-6040-8D67-9859BF2580C4}"/>
              </a:ext>
            </a:extLst>
          </p:cNvPr>
          <p:cNvSpPr/>
          <p:nvPr userDrawn="1"/>
        </p:nvSpPr>
        <p:spPr bwMode="auto">
          <a:xfrm>
            <a:off x="5270500" y="0"/>
            <a:ext cx="692150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5" name="Picture 4">
            <a:extLst>
              <a:ext uri="{FF2B5EF4-FFF2-40B4-BE49-F238E27FC236}">
                <a16:creationId xmlns:a16="http://schemas.microsoft.com/office/drawing/2014/main" id="{57AA630A-F1CE-3240-9874-C76F0B95FC3C}"/>
              </a:ext>
            </a:extLst>
          </p:cNvPr>
          <p:cNvPicPr>
            <a:picLocks noChangeAspect="1"/>
          </p:cNvPicPr>
          <p:nvPr userDrawn="1"/>
        </p:nvPicPr>
        <p:blipFill>
          <a:blip r:embed="rId2"/>
          <a:stretch>
            <a:fillRect/>
          </a:stretch>
        </p:blipFill>
        <p:spPr>
          <a:xfrm>
            <a:off x="6197533" y="1064712"/>
            <a:ext cx="5024048" cy="4379659"/>
          </a:xfrm>
          <a:prstGeom prst="rect">
            <a:avLst/>
          </a:prstGeom>
        </p:spPr>
      </p:pic>
    </p:spTree>
    <p:extLst>
      <p:ext uri="{BB962C8B-B14F-4D97-AF65-F5344CB8AC3E}">
        <p14:creationId xmlns:p14="http://schemas.microsoft.com/office/powerpoint/2010/main" val="3942698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Section title - Comprehensive securit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85634B7-7348-3D4C-884C-574DBB5ACD92}"/>
              </a:ext>
            </a:extLst>
          </p:cNvPr>
          <p:cNvSpPr/>
          <p:nvPr userDrawn="1"/>
        </p:nvSpPr>
        <p:spPr bwMode="auto">
          <a:xfrm>
            <a:off x="5270500" y="0"/>
            <a:ext cx="6921500" cy="6858000"/>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3" name="Picture 2">
            <a:extLst>
              <a:ext uri="{FF2B5EF4-FFF2-40B4-BE49-F238E27FC236}">
                <a16:creationId xmlns:a16="http://schemas.microsoft.com/office/drawing/2014/main" id="{44097A09-7943-5649-B860-0C242F6430E1}"/>
              </a:ext>
            </a:extLst>
          </p:cNvPr>
          <p:cNvPicPr>
            <a:picLocks noChangeAspect="1"/>
          </p:cNvPicPr>
          <p:nvPr userDrawn="1"/>
        </p:nvPicPr>
        <p:blipFill rotWithShape="1">
          <a:blip r:embed="rId2"/>
          <a:srcRect l="12404" r="9346"/>
          <a:stretch/>
        </p:blipFill>
        <p:spPr>
          <a:xfrm>
            <a:off x="5270501" y="1315232"/>
            <a:ext cx="6921500" cy="4238669"/>
          </a:xfrm>
          <a:prstGeom prst="rect">
            <a:avLst/>
          </a:prstGeom>
        </p:spPr>
      </p:pic>
    </p:spTree>
    <p:extLst>
      <p:ext uri="{BB962C8B-B14F-4D97-AF65-F5344CB8AC3E}">
        <p14:creationId xmlns:p14="http://schemas.microsoft.com/office/powerpoint/2010/main" val="13810043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ection title - End-to-end security visibility">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6E5BB7F-3132-5D4C-AB53-07BD308F7C71}"/>
              </a:ext>
            </a:extLst>
          </p:cNvPr>
          <p:cNvSpPr/>
          <p:nvPr userDrawn="1"/>
        </p:nvSpPr>
        <p:spPr bwMode="auto">
          <a:xfrm>
            <a:off x="5270500" y="0"/>
            <a:ext cx="6921500" cy="6858000"/>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8" name="Picture 7">
            <a:extLst>
              <a:ext uri="{FF2B5EF4-FFF2-40B4-BE49-F238E27FC236}">
                <a16:creationId xmlns:a16="http://schemas.microsoft.com/office/drawing/2014/main" id="{1AC60BDD-CABB-8B4F-BFDB-1AAA8A20164C}"/>
              </a:ext>
            </a:extLst>
          </p:cNvPr>
          <p:cNvPicPr>
            <a:picLocks noChangeAspect="1"/>
          </p:cNvPicPr>
          <p:nvPr userDrawn="1"/>
        </p:nvPicPr>
        <p:blipFill rotWithShape="1">
          <a:blip r:embed="rId2"/>
          <a:srcRect l="8828" r="8209"/>
          <a:stretch/>
        </p:blipFill>
        <p:spPr>
          <a:xfrm>
            <a:off x="5270500" y="2322164"/>
            <a:ext cx="6921500" cy="2294285"/>
          </a:xfrm>
          <a:prstGeom prst="rect">
            <a:avLst/>
          </a:prstGeom>
        </p:spPr>
      </p:pic>
    </p:spTree>
    <p:extLst>
      <p:ext uri="{BB962C8B-B14F-4D97-AF65-F5344CB8AC3E}">
        <p14:creationId xmlns:p14="http://schemas.microsoft.com/office/powerpoint/2010/main" val="13280826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ection title - Risk managem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D46BD20-84B7-474B-8759-CD81E4655A25}"/>
              </a:ext>
            </a:extLst>
          </p:cNvPr>
          <p:cNvSpPr/>
          <p:nvPr userDrawn="1"/>
        </p:nvSpPr>
        <p:spPr bwMode="auto">
          <a:xfrm>
            <a:off x="5270500" y="0"/>
            <a:ext cx="6921500" cy="6858000"/>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10" name="Picture 9">
            <a:extLst>
              <a:ext uri="{FF2B5EF4-FFF2-40B4-BE49-F238E27FC236}">
                <a16:creationId xmlns:a16="http://schemas.microsoft.com/office/drawing/2014/main" id="{B1DAC3B3-181F-5149-B531-D73282A25D15}"/>
              </a:ext>
            </a:extLst>
          </p:cNvPr>
          <p:cNvPicPr>
            <a:picLocks noChangeAspect="1"/>
          </p:cNvPicPr>
          <p:nvPr userDrawn="1"/>
        </p:nvPicPr>
        <p:blipFill rotWithShape="1">
          <a:blip r:embed="rId2"/>
          <a:srcRect l="7666" t="4539" r="7270" b="6936"/>
          <a:stretch/>
        </p:blipFill>
        <p:spPr>
          <a:xfrm>
            <a:off x="5270499" y="-1"/>
            <a:ext cx="6921501" cy="6858001"/>
          </a:xfrm>
          <a:prstGeom prst="rect">
            <a:avLst/>
          </a:prstGeom>
        </p:spPr>
      </p:pic>
    </p:spTree>
    <p:extLst>
      <p:ext uri="{BB962C8B-B14F-4D97-AF65-F5344CB8AC3E}">
        <p14:creationId xmlns:p14="http://schemas.microsoft.com/office/powerpoint/2010/main" val="25468427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ection title - Secure identit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0C11EAE-3A22-E84A-8BC8-11A0D824AB2E}"/>
              </a:ext>
            </a:extLst>
          </p:cNvPr>
          <p:cNvSpPr/>
          <p:nvPr userDrawn="1"/>
        </p:nvSpPr>
        <p:spPr bwMode="auto">
          <a:xfrm>
            <a:off x="5270500" y="0"/>
            <a:ext cx="6921500"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3" name="Picture 2">
            <a:extLst>
              <a:ext uri="{FF2B5EF4-FFF2-40B4-BE49-F238E27FC236}">
                <a16:creationId xmlns:a16="http://schemas.microsoft.com/office/drawing/2014/main" id="{F1130DED-49F2-7F4A-A1D8-D5BEF2F4F110}"/>
              </a:ext>
            </a:extLst>
          </p:cNvPr>
          <p:cNvPicPr>
            <a:picLocks noChangeAspect="1"/>
          </p:cNvPicPr>
          <p:nvPr userDrawn="1"/>
        </p:nvPicPr>
        <p:blipFill>
          <a:blip r:embed="rId2"/>
          <a:stretch>
            <a:fillRect/>
          </a:stretch>
        </p:blipFill>
        <p:spPr>
          <a:xfrm>
            <a:off x="5692066" y="901699"/>
            <a:ext cx="6245934" cy="4735013"/>
          </a:xfrm>
          <a:prstGeom prst="rect">
            <a:avLst/>
          </a:prstGeom>
        </p:spPr>
      </p:pic>
    </p:spTree>
    <p:extLst>
      <p:ext uri="{BB962C8B-B14F-4D97-AF65-F5344CB8AC3E}">
        <p14:creationId xmlns:p14="http://schemas.microsoft.com/office/powerpoint/2010/main" val="21505917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ection title - Risk mitiga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70D265D-AA9F-1B4D-9271-7954CC4C5428}"/>
              </a:ext>
            </a:extLst>
          </p:cNvPr>
          <p:cNvSpPr/>
          <p:nvPr userDrawn="1"/>
        </p:nvSpPr>
        <p:spPr bwMode="auto">
          <a:xfrm>
            <a:off x="5270500" y="0"/>
            <a:ext cx="6921500" cy="6858000"/>
          </a:xfrm>
          <a:prstGeom prst="rect">
            <a:avLst/>
          </a:prstGeom>
          <a:solidFill>
            <a:srgbClr val="054B1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7" name="Graphic 6">
            <a:extLst>
              <a:ext uri="{FF2B5EF4-FFF2-40B4-BE49-F238E27FC236}">
                <a16:creationId xmlns:a16="http://schemas.microsoft.com/office/drawing/2014/main" id="{B55BBCEC-22DB-8F44-AC0C-CED390E2A832}"/>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invGray">
          <a:xfrm>
            <a:off x="7404100" y="0"/>
            <a:ext cx="4787900" cy="6858000"/>
          </a:xfrm>
          <a:prstGeom prst="rect">
            <a:avLst/>
          </a:prstGeom>
        </p:spPr>
      </p:pic>
    </p:spTree>
    <p:extLst>
      <p:ext uri="{BB962C8B-B14F-4D97-AF65-F5344CB8AC3E}">
        <p14:creationId xmlns:p14="http://schemas.microsoft.com/office/powerpoint/2010/main" val="22378778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Tree>
    <p:extLst>
      <p:ext uri="{BB962C8B-B14F-4D97-AF65-F5344CB8AC3E}">
        <p14:creationId xmlns:p14="http://schemas.microsoft.com/office/powerpoint/2010/main" val="23828141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hank you photo">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5808"/>
            <a:ext cx="3948683"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DC1D8EF4-A5A1-4D2B-9918-9B027853453F}"/>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pic>
        <p:nvPicPr>
          <p:cNvPr id="5" name="Picture 4" descr="Microsoft Dynamics 365 logo, gray text version">
            <a:extLst>
              <a:ext uri="{FF2B5EF4-FFF2-40B4-BE49-F238E27FC236}">
                <a16:creationId xmlns:a16="http://schemas.microsoft.com/office/drawing/2014/main" id="{28ED7B41-1D89-93A5-AD52-76690B9B04D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Tree>
    <p:extLst>
      <p:ext uri="{BB962C8B-B14F-4D97-AF65-F5344CB8AC3E}">
        <p14:creationId xmlns:p14="http://schemas.microsoft.com/office/powerpoint/2010/main" val="31740142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 Title square photo placeholder">
    <p:bg>
      <p:bgRef idx="1001">
        <a:schemeClr val="bg2"/>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861522-4B83-496F-B783-60079A7F201B}"/>
              </a:ext>
            </a:extLst>
          </p:cNvPr>
          <p:cNvSpPr/>
          <p:nvPr userDrawn="1"/>
        </p:nvSpPr>
        <p:spPr bwMode="auto">
          <a:xfrm>
            <a:off x="5334000" y="0"/>
            <a:ext cx="6858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1F9ED9A-FBBB-45FF-A5CF-ED4786662DCE}"/>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pic>
        <p:nvPicPr>
          <p:cNvPr id="4" name="Picture 3" descr="Microsoft Dynamics 365 logo, gray text version">
            <a:extLst>
              <a:ext uri="{FF2B5EF4-FFF2-40B4-BE49-F238E27FC236}">
                <a16:creationId xmlns:a16="http://schemas.microsoft.com/office/drawing/2014/main" id="{1925B89C-5774-66F2-4A2E-D572861CD4A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Tree>
    <p:extLst>
      <p:ext uri="{BB962C8B-B14F-4D97-AF65-F5344CB8AC3E}">
        <p14:creationId xmlns:p14="http://schemas.microsoft.com/office/powerpoint/2010/main" val="35392026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4" name="Picture 3" descr="Microsoft Dynamics 365 logo, gray text version">
            <a:extLst>
              <a:ext uri="{FF2B5EF4-FFF2-40B4-BE49-F238E27FC236}">
                <a16:creationId xmlns:a16="http://schemas.microsoft.com/office/drawing/2014/main" id="{35767EC7-53E6-0A7E-4DBE-2010B55EA06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Tree>
    <p:extLst>
      <p:ext uri="{BB962C8B-B14F-4D97-AF65-F5344CB8AC3E}">
        <p14:creationId xmlns:p14="http://schemas.microsoft.com/office/powerpoint/2010/main" val="9250691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 Title">
    <p:bg>
      <p:bgPr>
        <a:solidFill>
          <a:srgbClr val="EAE4D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Graphic: Create impact faster metaphor" descr="Image of create impact faster metaphor">
            <a:extLst>
              <a:ext uri="{FF2B5EF4-FFF2-40B4-BE49-F238E27FC236}">
                <a16:creationId xmlns:a16="http://schemas.microsoft.com/office/drawing/2014/main" id="{71E6F1EB-96BE-40C0-8FF7-9CA9D6B5675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570" t="3570" r="3570" b="828"/>
          <a:stretch/>
        </p:blipFill>
        <p:spPr>
          <a:xfrm>
            <a:off x="6065081" y="478972"/>
            <a:ext cx="5900060" cy="6074228"/>
          </a:xfrm>
          <a:prstGeom prst="rect">
            <a:avLst/>
          </a:prstGeom>
        </p:spPr>
      </p:pic>
      <p:pic>
        <p:nvPicPr>
          <p:cNvPr id="4" name="Picture 3" descr="Logo&#10;&#10;Description automatically generated with medium confidence">
            <a:extLst>
              <a:ext uri="{FF2B5EF4-FFF2-40B4-BE49-F238E27FC236}">
                <a16:creationId xmlns:a16="http://schemas.microsoft.com/office/drawing/2014/main" id="{C7D24C81-C6B4-4566-BEC3-F1E03E491846}"/>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1158710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2">
    <p:bg>
      <p:bgPr>
        <a:solidFill>
          <a:srgbClr val="EAE4DC"/>
        </a:solidFill>
        <a:effectLst/>
      </p:bgPr>
    </p:bg>
    <p:spTree>
      <p:nvGrpSpPr>
        <p:cNvPr id="1" name=""/>
        <p:cNvGrpSpPr/>
        <p:nvPr/>
      </p:nvGrpSpPr>
      <p:grpSpPr>
        <a:xfrm>
          <a:off x="0" y="0"/>
          <a:ext cx="0" cy="0"/>
          <a:chOff x="0" y="0"/>
          <a:chExt cx="0" cy="0"/>
        </a:xfrm>
      </p:grpSpPr>
      <p:pic>
        <p:nvPicPr>
          <p:cNvPr id="7" name="Light: Break through barriers">
            <a:extLst>
              <a:ext uri="{FF2B5EF4-FFF2-40B4-BE49-F238E27FC236}">
                <a16:creationId xmlns:a16="http://schemas.microsoft.com/office/drawing/2014/main" id="{168BE704-B556-45E9-BE93-C19A745DB30C}"/>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5638197" y="260049"/>
            <a:ext cx="6337904" cy="6337902"/>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Logo&#10;&#10;Description automatically generated with medium confidence">
            <a:extLst>
              <a:ext uri="{FF2B5EF4-FFF2-40B4-BE49-F238E27FC236}">
                <a16:creationId xmlns:a16="http://schemas.microsoft.com/office/drawing/2014/main" id="{2A9CEB69-ACA2-426E-A1A5-54DB916D6182}"/>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9129161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3">
    <p:bg>
      <p:bgPr>
        <a:solidFill>
          <a:srgbClr val="EAE4DC"/>
        </a:solidFill>
        <a:effectLst/>
      </p:bgPr>
    </p:bg>
    <p:spTree>
      <p:nvGrpSpPr>
        <p:cNvPr id="1" name=""/>
        <p:cNvGrpSpPr/>
        <p:nvPr/>
      </p:nvGrpSpPr>
      <p:grpSpPr>
        <a:xfrm>
          <a:off x="0" y="0"/>
          <a:ext cx="0" cy="0"/>
          <a:chOff x="0" y="0"/>
          <a:chExt cx="0" cy="0"/>
        </a:xfrm>
      </p:grpSpPr>
      <p:pic>
        <p:nvPicPr>
          <p:cNvPr id="8" name="Light: Adapt to anything ">
            <a:extLst>
              <a:ext uri="{FF2B5EF4-FFF2-40B4-BE49-F238E27FC236}">
                <a16:creationId xmlns:a16="http://schemas.microsoft.com/office/drawing/2014/main" id="{547E7F7C-2D58-481F-8331-3FE0241E1FB3}"/>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5880702" y="194129"/>
            <a:ext cx="6311298" cy="6311287"/>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Picture 6" descr="Logo&#10;&#10;Description automatically generated with medium confidence">
            <a:extLst>
              <a:ext uri="{FF2B5EF4-FFF2-40B4-BE49-F238E27FC236}">
                <a16:creationId xmlns:a16="http://schemas.microsoft.com/office/drawing/2014/main" id="{17AABFA6-6857-43EF-9CDC-D483A94CE64F}"/>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6885671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4">
    <p:bg>
      <p:bgPr>
        <a:solidFill>
          <a:srgbClr val="EAE4DC"/>
        </a:solidFill>
        <a:effectLst/>
      </p:bgPr>
    </p:bg>
    <p:spTree>
      <p:nvGrpSpPr>
        <p:cNvPr id="1" name=""/>
        <p:cNvGrpSpPr/>
        <p:nvPr/>
      </p:nvGrpSpPr>
      <p:grpSpPr>
        <a:xfrm>
          <a:off x="0" y="0"/>
          <a:ext cx="0" cy="0"/>
          <a:chOff x="0" y="0"/>
          <a:chExt cx="0" cy="0"/>
        </a:xfrm>
      </p:grpSpPr>
      <p:pic>
        <p:nvPicPr>
          <p:cNvPr id="6" name="Light: Innovate everywhere">
            <a:extLst>
              <a:ext uri="{FF2B5EF4-FFF2-40B4-BE49-F238E27FC236}">
                <a16:creationId xmlns:a16="http://schemas.microsoft.com/office/drawing/2014/main" id="{DC04341E-C617-413D-A754-103CAA84E5C2}"/>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5456117" y="53298"/>
            <a:ext cx="6592960" cy="659296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Picture 6" descr="Logo&#10;&#10;Description automatically generated with medium confidence">
            <a:extLst>
              <a:ext uri="{FF2B5EF4-FFF2-40B4-BE49-F238E27FC236}">
                <a16:creationId xmlns:a16="http://schemas.microsoft.com/office/drawing/2014/main" id="{17AABFA6-6857-43EF-9CDC-D483A94CE64F}"/>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42190842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Dark Title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Dark: Create impact faster">
            <a:extLst>
              <a:ext uri="{FF2B5EF4-FFF2-40B4-BE49-F238E27FC236}">
                <a16:creationId xmlns:a16="http://schemas.microsoft.com/office/drawing/2014/main" id="{CFC91BBC-1960-4789-9C92-73EDA57735F9}"/>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bwMode="ltGray">
          <a:xfrm>
            <a:off x="5852811" y="266700"/>
            <a:ext cx="6324600" cy="6324600"/>
          </a:xfrm>
          <a:prstGeom prst="rect">
            <a:avLst/>
          </a:prstGeom>
        </p:spPr>
      </p:pic>
      <p:pic>
        <p:nvPicPr>
          <p:cNvPr id="7" name="Picture 6" descr="Logo&#10;&#10;Description automatically generated">
            <a:extLst>
              <a:ext uri="{FF2B5EF4-FFF2-40B4-BE49-F238E27FC236}">
                <a16:creationId xmlns:a16="http://schemas.microsoft.com/office/drawing/2014/main" id="{2680D42C-1003-4C70-A036-3188A026D2BD}"/>
              </a:ext>
            </a:extLst>
          </p:cNvPr>
          <p:cNvPicPr>
            <a:picLocks noChangeAspect="1"/>
          </p:cNvPicPr>
          <p:nvPr userDrawn="1"/>
        </p:nvPicPr>
        <p:blipFill rotWithShape="1">
          <a:blip r:embed="rId3"/>
          <a:srcRect l="13853" t="25431" b="32603"/>
          <a:stretch/>
        </p:blipFill>
        <p:spPr>
          <a:xfrm>
            <a:off x="582042" y="521368"/>
            <a:ext cx="1550579" cy="338554"/>
          </a:xfrm>
          <a:prstGeom prst="rect">
            <a:avLst/>
          </a:prstGeom>
        </p:spPr>
      </p:pic>
    </p:spTree>
    <p:extLst>
      <p:ext uri="{BB962C8B-B14F-4D97-AF65-F5344CB8AC3E}">
        <p14:creationId xmlns:p14="http://schemas.microsoft.com/office/powerpoint/2010/main" val="23087851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Dark title 2">
    <p:bg>
      <p:bgRef idx="1001">
        <a:schemeClr val="bg2"/>
      </p:bgRef>
    </p:bg>
    <p:spTree>
      <p:nvGrpSpPr>
        <p:cNvPr id="1" name=""/>
        <p:cNvGrpSpPr/>
        <p:nvPr/>
      </p:nvGrpSpPr>
      <p:grpSpPr>
        <a:xfrm>
          <a:off x="0" y="0"/>
          <a:ext cx="0" cy="0"/>
          <a:chOff x="0" y="0"/>
          <a:chExt cx="0" cy="0"/>
        </a:xfrm>
      </p:grpSpPr>
      <p:pic>
        <p:nvPicPr>
          <p:cNvPr id="7" name="Dark: Break through barriers">
            <a:extLst>
              <a:ext uri="{FF2B5EF4-FFF2-40B4-BE49-F238E27FC236}">
                <a16:creationId xmlns:a16="http://schemas.microsoft.com/office/drawing/2014/main" id="{DD933C26-17AD-4009-92E5-51D531D61A86}"/>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bwMode="ltGray">
          <a:xfrm>
            <a:off x="5693594" y="292101"/>
            <a:ext cx="6271552" cy="6271542"/>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Logo&#10;&#10;Description automatically generated">
            <a:extLst>
              <a:ext uri="{FF2B5EF4-FFF2-40B4-BE49-F238E27FC236}">
                <a16:creationId xmlns:a16="http://schemas.microsoft.com/office/drawing/2014/main" id="{5EEAFDA2-D484-4007-9B0E-543DC355BD34}"/>
              </a:ext>
            </a:extLst>
          </p:cNvPr>
          <p:cNvPicPr>
            <a:picLocks noChangeAspect="1"/>
          </p:cNvPicPr>
          <p:nvPr userDrawn="1"/>
        </p:nvPicPr>
        <p:blipFill rotWithShape="1">
          <a:blip r:embed="rId3"/>
          <a:srcRect l="13853" t="25431" b="32603"/>
          <a:stretch/>
        </p:blipFill>
        <p:spPr>
          <a:xfrm>
            <a:off x="582042" y="521368"/>
            <a:ext cx="1550579" cy="338554"/>
          </a:xfrm>
          <a:prstGeom prst="rect">
            <a:avLst/>
          </a:prstGeom>
        </p:spPr>
      </p:pic>
    </p:spTree>
    <p:extLst>
      <p:ext uri="{BB962C8B-B14F-4D97-AF65-F5344CB8AC3E}">
        <p14:creationId xmlns:p14="http://schemas.microsoft.com/office/powerpoint/2010/main" val="3144348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Dark title 3">
    <p:bg>
      <p:bgRef idx="1001">
        <a:schemeClr val="bg2"/>
      </p:bgRef>
    </p:bg>
    <p:spTree>
      <p:nvGrpSpPr>
        <p:cNvPr id="1" name=""/>
        <p:cNvGrpSpPr/>
        <p:nvPr/>
      </p:nvGrpSpPr>
      <p:grpSpPr>
        <a:xfrm>
          <a:off x="0" y="0"/>
          <a:ext cx="0" cy="0"/>
          <a:chOff x="0" y="0"/>
          <a:chExt cx="0" cy="0"/>
        </a:xfrm>
      </p:grpSpPr>
      <p:pic>
        <p:nvPicPr>
          <p:cNvPr id="8" name="Dark: Adapt to anything">
            <a:extLst>
              <a:ext uri="{FF2B5EF4-FFF2-40B4-BE49-F238E27FC236}">
                <a16:creationId xmlns:a16="http://schemas.microsoft.com/office/drawing/2014/main" id="{994EB93C-6F19-49E9-A6E6-6858355E5133}"/>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bwMode="ltGray">
          <a:xfrm>
            <a:off x="5854695" y="152401"/>
            <a:ext cx="6347416" cy="6347406"/>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Picture 6" descr="Logo&#10;&#10;Description automatically generated">
            <a:extLst>
              <a:ext uri="{FF2B5EF4-FFF2-40B4-BE49-F238E27FC236}">
                <a16:creationId xmlns:a16="http://schemas.microsoft.com/office/drawing/2014/main" id="{8EBB47F6-65EC-4596-8CB3-4EE6FC952E97}"/>
              </a:ext>
            </a:extLst>
          </p:cNvPr>
          <p:cNvPicPr>
            <a:picLocks noChangeAspect="1"/>
          </p:cNvPicPr>
          <p:nvPr userDrawn="1"/>
        </p:nvPicPr>
        <p:blipFill rotWithShape="1">
          <a:blip r:embed="rId3"/>
          <a:srcRect l="13853" t="25431" b="32603"/>
          <a:stretch/>
        </p:blipFill>
        <p:spPr>
          <a:xfrm>
            <a:off x="582042" y="521368"/>
            <a:ext cx="1550579" cy="338554"/>
          </a:xfrm>
          <a:prstGeom prst="rect">
            <a:avLst/>
          </a:prstGeom>
        </p:spPr>
      </p:pic>
    </p:spTree>
    <p:extLst>
      <p:ext uri="{BB962C8B-B14F-4D97-AF65-F5344CB8AC3E}">
        <p14:creationId xmlns:p14="http://schemas.microsoft.com/office/powerpoint/2010/main" val="36059414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Dark titl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Dark:">
            <a:extLst>
              <a:ext uri="{FF2B5EF4-FFF2-40B4-BE49-F238E27FC236}">
                <a16:creationId xmlns:a16="http://schemas.microsoft.com/office/drawing/2014/main" id="{7D8593D0-D7C9-4321-A0F9-23E7597E2F45}"/>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bwMode="ltGray">
          <a:xfrm>
            <a:off x="5453615" y="50801"/>
            <a:ext cx="6597966" cy="6597956"/>
          </a:xfrm>
          <a:prstGeom prst="rect">
            <a:avLst/>
          </a:prstGeom>
        </p:spPr>
      </p:pic>
      <p:pic>
        <p:nvPicPr>
          <p:cNvPr id="8" name="Picture 7" descr="Logo&#10;&#10;Description automatically generated">
            <a:extLst>
              <a:ext uri="{FF2B5EF4-FFF2-40B4-BE49-F238E27FC236}">
                <a16:creationId xmlns:a16="http://schemas.microsoft.com/office/drawing/2014/main" id="{7A2B411C-EE97-407E-A74F-7C80084CD13C}"/>
              </a:ext>
            </a:extLst>
          </p:cNvPr>
          <p:cNvPicPr>
            <a:picLocks noChangeAspect="1"/>
          </p:cNvPicPr>
          <p:nvPr userDrawn="1"/>
        </p:nvPicPr>
        <p:blipFill rotWithShape="1">
          <a:blip r:embed="rId3"/>
          <a:srcRect l="13853" t="25431" b="32603"/>
          <a:stretch/>
        </p:blipFill>
        <p:spPr>
          <a:xfrm>
            <a:off x="582042" y="521368"/>
            <a:ext cx="1550579" cy="338554"/>
          </a:xfrm>
          <a:prstGeom prst="rect">
            <a:avLst/>
          </a:prstGeom>
        </p:spPr>
      </p:pic>
    </p:spTree>
    <p:extLst>
      <p:ext uri="{BB962C8B-B14F-4D97-AF65-F5344CB8AC3E}">
        <p14:creationId xmlns:p14="http://schemas.microsoft.com/office/powerpoint/2010/main" val="23414809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quare photo placeholder blu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11" name="Rectangle 10">
            <a:extLst>
              <a:ext uri="{FF2B5EF4-FFF2-40B4-BE49-F238E27FC236}">
                <a16:creationId xmlns:a16="http://schemas.microsoft.com/office/drawing/2014/main" id="{7F05E9DA-E8D1-4172-820D-CEE3065C0EFC}"/>
              </a:ext>
            </a:extLst>
          </p:cNvPr>
          <p:cNvSpPr/>
          <p:nvPr userDrawn="1"/>
        </p:nvSpPr>
        <p:spPr bwMode="auto">
          <a:xfrm>
            <a:off x="5334000" y="0"/>
            <a:ext cx="6858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2A3946FB-3CEF-4A23-BE32-5CA90CBB4988}"/>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3213688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 Title square photo placeholder">
    <p:bg>
      <p:bgPr>
        <a:solidFill>
          <a:srgbClr val="EAE4D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1D9633D-0250-45DF-8C52-8A5F894D7FA7}"/>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pic>
        <p:nvPicPr>
          <p:cNvPr id="4" name="Picture 3" descr="Logo&#10;&#10;Description automatically generated">
            <a:extLst>
              <a:ext uri="{FF2B5EF4-FFF2-40B4-BE49-F238E27FC236}">
                <a16:creationId xmlns:a16="http://schemas.microsoft.com/office/drawing/2014/main" id="{A26893AE-228F-49E7-A13A-B110CC002E1D}"/>
              </a:ext>
            </a:extLst>
          </p:cNvPr>
          <p:cNvPicPr>
            <a:picLocks noChangeAspect="1"/>
          </p:cNvPicPr>
          <p:nvPr userDrawn="1"/>
        </p:nvPicPr>
        <p:blipFill rotWithShape="1">
          <a:blip r:embed="rId3"/>
          <a:srcRect t="19950" b="20556"/>
          <a:stretch/>
        </p:blipFill>
        <p:spPr>
          <a:xfrm>
            <a:off x="296779" y="465220"/>
            <a:ext cx="1955221" cy="521369"/>
          </a:xfrm>
          <a:prstGeom prst="rect">
            <a:avLst/>
          </a:prstGeom>
        </p:spPr>
      </p:pic>
    </p:spTree>
    <p:extLst>
      <p:ext uri="{BB962C8B-B14F-4D97-AF65-F5344CB8AC3E}">
        <p14:creationId xmlns:p14="http://schemas.microsoft.com/office/powerpoint/2010/main" val="31188992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Slide tan">
    <p:bg>
      <p:bgPr>
        <a:solidFill>
          <a:srgbClr val="EAE4DC"/>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Picture 5" descr="Logo&#10;&#10;Description automatically generated">
            <a:extLst>
              <a:ext uri="{FF2B5EF4-FFF2-40B4-BE49-F238E27FC236}">
                <a16:creationId xmlns:a16="http://schemas.microsoft.com/office/drawing/2014/main" id="{881B89FA-E9DE-4B94-AE0D-1DBC357C84DE}"/>
              </a:ext>
            </a:extLst>
          </p:cNvPr>
          <p:cNvPicPr>
            <a:picLocks noChangeAspect="1"/>
          </p:cNvPicPr>
          <p:nvPr userDrawn="1"/>
        </p:nvPicPr>
        <p:blipFill rotWithShape="1">
          <a:blip r:embed="rId2"/>
          <a:srcRect t="19950" b="20556"/>
          <a:stretch/>
        </p:blipFill>
        <p:spPr>
          <a:xfrm>
            <a:off x="296779" y="465220"/>
            <a:ext cx="1955221" cy="521369"/>
          </a:xfrm>
          <a:prstGeom prst="rect">
            <a:avLst/>
          </a:prstGeom>
        </p:spPr>
      </p:pic>
    </p:spTree>
    <p:extLst>
      <p:ext uri="{BB962C8B-B14F-4D97-AF65-F5344CB8AC3E}">
        <p14:creationId xmlns:p14="http://schemas.microsoft.com/office/powerpoint/2010/main" val="6752342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Agenda 1">
    <p:bg>
      <p:bgPr>
        <a:solidFill>
          <a:srgbClr val="EAE4DC"/>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614E108-2258-4959-A182-798030A0C286}"/>
              </a:ext>
            </a:extLst>
          </p:cNvPr>
          <p:cNvSpPr/>
          <p:nvPr userDrawn="1"/>
        </p:nvSpPr>
        <p:spPr bwMode="auto">
          <a:xfrm>
            <a:off x="0" y="0"/>
            <a:ext cx="3556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3152001"/>
            <a:ext cx="2053337" cy="553998"/>
          </a:xfrm>
        </p:spPr>
        <p:txBody>
          <a:bodyPr/>
          <a:lstStyle>
            <a:lvl1pPr>
              <a:defRPr>
                <a:solidFill>
                  <a:schemeClr val="bg1"/>
                </a:solidFill>
              </a:defRPr>
            </a:lvl1pPr>
          </a:lstStyle>
          <a:p>
            <a:r>
              <a:rPr lang="en-US"/>
              <a:t>Agenda</a:t>
            </a:r>
          </a:p>
        </p:txBody>
      </p:sp>
      <p:sp>
        <p:nvSpPr>
          <p:cNvPr id="4" name="Text Placeholder 3"/>
          <p:cNvSpPr>
            <a:spLocks noGrp="1"/>
          </p:cNvSpPr>
          <p:nvPr>
            <p:ph type="body" sz="quarter" idx="10"/>
          </p:nvPr>
        </p:nvSpPr>
        <p:spPr>
          <a:xfrm>
            <a:off x="4165600" y="2604159"/>
            <a:ext cx="5212080" cy="1649682"/>
          </a:xfrm>
        </p:spPr>
        <p:txBody>
          <a:bodyPr wrap="square" anchor="ctr" anchorCtr="0">
            <a:spAutoFit/>
          </a:bodyPr>
          <a:lstStyle>
            <a:lvl1pPr marL="457200" indent="-457200">
              <a:spcBef>
                <a:spcPts val="1224"/>
              </a:spcBef>
              <a:buClr>
                <a:schemeClr val="tx1"/>
              </a:buClr>
              <a:buFont typeface="Arial" panose="020B0604020202020204" pitchFamily="34" charset="0"/>
              <a:buChar char="•"/>
              <a:defRPr sz="2800" b="0">
                <a:latin typeface="Segoe UI" panose="020B0502040204020203" pitchFamily="34" charset="0"/>
                <a:cs typeface="Segoe UI" panose="020B0502040204020203" pitchFamily="34" charset="0"/>
              </a:defRPr>
            </a:lvl1pPr>
            <a:lvl2pPr marL="598488" indent="-342900">
              <a:buFont typeface="Arial" panose="020B0604020202020204" pitchFamily="34" charset="0"/>
              <a:buChar char="•"/>
              <a:defRPr sz="2000" b="0"/>
            </a:lvl2pPr>
            <a:lvl3pPr marL="736600" indent="-285750">
              <a:buFont typeface="Arial" panose="020B0604020202020204" pitchFamily="34" charset="0"/>
              <a:buChar char="•"/>
              <a:tabLst/>
              <a:defRPr sz="1600" b="0"/>
            </a:lvl3pPr>
            <a:lvl4pPr marL="938212" indent="-285750">
              <a:buFont typeface="Arial" panose="020B0604020202020204" pitchFamily="34" charset="0"/>
              <a:buChar char="•"/>
              <a:defRPr sz="1400" b="0"/>
            </a:lvl4pPr>
            <a:lvl5pPr marL="1139825" indent="-285750">
              <a:buFont typeface="Arial" panose="020B0604020202020204" pitchFamily="34" charset="0"/>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0094858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B3FA96-19FC-48A6-A985-267EB2138E23}"/>
              </a:ext>
            </a:extLst>
          </p:cNvPr>
          <p:cNvSpPr/>
          <p:nvPr userDrawn="1"/>
        </p:nvSpPr>
        <p:spPr bwMode="auto">
          <a:xfrm>
            <a:off x="0" y="0"/>
            <a:ext cx="12192000" cy="1208988"/>
          </a:xfrm>
          <a:prstGeom prst="rect">
            <a:avLst/>
          </a:prstGeom>
          <a:solidFill>
            <a:srgbClr val="EAE4D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accent2"/>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66618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66618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66618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66618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62543935"/>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6141668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2167864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0165824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3305113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4064169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7984302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16" Type="http://schemas.openxmlformats.org/officeDocument/2006/relationships/slideLayout" Target="../slideLayouts/slideLayout16.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5" Type="http://schemas.openxmlformats.org/officeDocument/2006/relationships/slideLayout" Target="../slideLayouts/slideLayout5.xml"/><Relationship Id="rId61" Type="http://schemas.openxmlformats.org/officeDocument/2006/relationships/slideLayout" Target="../slideLayouts/slideLayout61.xml"/><Relationship Id="rId82" Type="http://schemas.openxmlformats.org/officeDocument/2006/relationships/theme" Target="../theme/theme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77" Type="http://schemas.openxmlformats.org/officeDocument/2006/relationships/slideLayout" Target="../slideLayouts/slideLayout77.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80" Type="http://schemas.openxmlformats.org/officeDocument/2006/relationships/slideLayout" Target="../slideLayouts/slideLayout80.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83"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7" Type="http://schemas.openxmlformats.org/officeDocument/2006/relationships/slideLayout" Target="../slideLayouts/slideLayout7.xml"/><Relationship Id="rId71" Type="http://schemas.openxmlformats.org/officeDocument/2006/relationships/slideLayout" Target="../slideLayouts/slideLayout71.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s>
</file>

<file path=ppt/slideMasters/_rels/slideMaster2.xml.rels><?xml version="1.0" encoding="UTF-8" standalone="yes"?>
<Relationships xmlns="http://schemas.openxmlformats.org/package/2006/relationships"><Relationship Id="rId26" Type="http://schemas.openxmlformats.org/officeDocument/2006/relationships/slideLayout" Target="../slideLayouts/slideLayout107.xml"/><Relationship Id="rId21" Type="http://schemas.openxmlformats.org/officeDocument/2006/relationships/slideLayout" Target="../slideLayouts/slideLayout102.xml"/><Relationship Id="rId42" Type="http://schemas.openxmlformats.org/officeDocument/2006/relationships/slideLayout" Target="../slideLayouts/slideLayout123.xml"/><Relationship Id="rId47" Type="http://schemas.openxmlformats.org/officeDocument/2006/relationships/slideLayout" Target="../slideLayouts/slideLayout128.xml"/><Relationship Id="rId63" Type="http://schemas.openxmlformats.org/officeDocument/2006/relationships/slideLayout" Target="../slideLayouts/slideLayout144.xml"/><Relationship Id="rId68" Type="http://schemas.openxmlformats.org/officeDocument/2006/relationships/slideLayout" Target="../slideLayouts/slideLayout149.xml"/><Relationship Id="rId2" Type="http://schemas.openxmlformats.org/officeDocument/2006/relationships/slideLayout" Target="../slideLayouts/slideLayout83.xml"/><Relationship Id="rId16" Type="http://schemas.openxmlformats.org/officeDocument/2006/relationships/slideLayout" Target="../slideLayouts/slideLayout97.xml"/><Relationship Id="rId29" Type="http://schemas.openxmlformats.org/officeDocument/2006/relationships/slideLayout" Target="../slideLayouts/slideLayout110.xml"/><Relationship Id="rId11" Type="http://schemas.openxmlformats.org/officeDocument/2006/relationships/slideLayout" Target="../slideLayouts/slideLayout92.xml"/><Relationship Id="rId24" Type="http://schemas.openxmlformats.org/officeDocument/2006/relationships/slideLayout" Target="../slideLayouts/slideLayout105.xml"/><Relationship Id="rId32" Type="http://schemas.openxmlformats.org/officeDocument/2006/relationships/slideLayout" Target="../slideLayouts/slideLayout113.xml"/><Relationship Id="rId37" Type="http://schemas.openxmlformats.org/officeDocument/2006/relationships/slideLayout" Target="../slideLayouts/slideLayout118.xml"/><Relationship Id="rId40" Type="http://schemas.openxmlformats.org/officeDocument/2006/relationships/slideLayout" Target="../slideLayouts/slideLayout121.xml"/><Relationship Id="rId45" Type="http://schemas.openxmlformats.org/officeDocument/2006/relationships/slideLayout" Target="../slideLayouts/slideLayout126.xml"/><Relationship Id="rId53" Type="http://schemas.openxmlformats.org/officeDocument/2006/relationships/slideLayout" Target="../slideLayouts/slideLayout134.xml"/><Relationship Id="rId58" Type="http://schemas.openxmlformats.org/officeDocument/2006/relationships/slideLayout" Target="../slideLayouts/slideLayout139.xml"/><Relationship Id="rId66" Type="http://schemas.openxmlformats.org/officeDocument/2006/relationships/slideLayout" Target="../slideLayouts/slideLayout147.xml"/><Relationship Id="rId74" Type="http://schemas.openxmlformats.org/officeDocument/2006/relationships/theme" Target="../theme/theme2.xml"/><Relationship Id="rId5" Type="http://schemas.openxmlformats.org/officeDocument/2006/relationships/slideLayout" Target="../slideLayouts/slideLayout86.xml"/><Relationship Id="rId61" Type="http://schemas.openxmlformats.org/officeDocument/2006/relationships/slideLayout" Target="../slideLayouts/slideLayout142.xml"/><Relationship Id="rId19" Type="http://schemas.openxmlformats.org/officeDocument/2006/relationships/slideLayout" Target="../slideLayouts/slideLayout100.xml"/><Relationship Id="rId14" Type="http://schemas.openxmlformats.org/officeDocument/2006/relationships/slideLayout" Target="../slideLayouts/slideLayout95.xml"/><Relationship Id="rId22" Type="http://schemas.openxmlformats.org/officeDocument/2006/relationships/slideLayout" Target="../slideLayouts/slideLayout103.xml"/><Relationship Id="rId27" Type="http://schemas.openxmlformats.org/officeDocument/2006/relationships/slideLayout" Target="../slideLayouts/slideLayout108.xml"/><Relationship Id="rId30" Type="http://schemas.openxmlformats.org/officeDocument/2006/relationships/slideLayout" Target="../slideLayouts/slideLayout111.xml"/><Relationship Id="rId35" Type="http://schemas.openxmlformats.org/officeDocument/2006/relationships/slideLayout" Target="../slideLayouts/slideLayout116.xml"/><Relationship Id="rId43" Type="http://schemas.openxmlformats.org/officeDocument/2006/relationships/slideLayout" Target="../slideLayouts/slideLayout124.xml"/><Relationship Id="rId48" Type="http://schemas.openxmlformats.org/officeDocument/2006/relationships/slideLayout" Target="../slideLayouts/slideLayout129.xml"/><Relationship Id="rId56" Type="http://schemas.openxmlformats.org/officeDocument/2006/relationships/slideLayout" Target="../slideLayouts/slideLayout137.xml"/><Relationship Id="rId64" Type="http://schemas.openxmlformats.org/officeDocument/2006/relationships/slideLayout" Target="../slideLayouts/slideLayout145.xml"/><Relationship Id="rId69" Type="http://schemas.openxmlformats.org/officeDocument/2006/relationships/slideLayout" Target="../slideLayouts/slideLayout150.xml"/><Relationship Id="rId8" Type="http://schemas.openxmlformats.org/officeDocument/2006/relationships/slideLayout" Target="../slideLayouts/slideLayout89.xml"/><Relationship Id="rId51" Type="http://schemas.openxmlformats.org/officeDocument/2006/relationships/slideLayout" Target="../slideLayouts/slideLayout132.xml"/><Relationship Id="rId72" Type="http://schemas.openxmlformats.org/officeDocument/2006/relationships/slideLayout" Target="../slideLayouts/slideLayout153.xml"/><Relationship Id="rId3" Type="http://schemas.openxmlformats.org/officeDocument/2006/relationships/slideLayout" Target="../slideLayouts/slideLayout84.xml"/><Relationship Id="rId12" Type="http://schemas.openxmlformats.org/officeDocument/2006/relationships/slideLayout" Target="../slideLayouts/slideLayout93.xml"/><Relationship Id="rId17" Type="http://schemas.openxmlformats.org/officeDocument/2006/relationships/slideLayout" Target="../slideLayouts/slideLayout98.xml"/><Relationship Id="rId25" Type="http://schemas.openxmlformats.org/officeDocument/2006/relationships/slideLayout" Target="../slideLayouts/slideLayout106.xml"/><Relationship Id="rId33" Type="http://schemas.openxmlformats.org/officeDocument/2006/relationships/slideLayout" Target="../slideLayouts/slideLayout114.xml"/><Relationship Id="rId38" Type="http://schemas.openxmlformats.org/officeDocument/2006/relationships/slideLayout" Target="../slideLayouts/slideLayout119.xml"/><Relationship Id="rId46" Type="http://schemas.openxmlformats.org/officeDocument/2006/relationships/slideLayout" Target="../slideLayouts/slideLayout127.xml"/><Relationship Id="rId59" Type="http://schemas.openxmlformats.org/officeDocument/2006/relationships/slideLayout" Target="../slideLayouts/slideLayout140.xml"/><Relationship Id="rId67" Type="http://schemas.openxmlformats.org/officeDocument/2006/relationships/slideLayout" Target="../slideLayouts/slideLayout148.xml"/><Relationship Id="rId20" Type="http://schemas.openxmlformats.org/officeDocument/2006/relationships/slideLayout" Target="../slideLayouts/slideLayout101.xml"/><Relationship Id="rId41" Type="http://schemas.openxmlformats.org/officeDocument/2006/relationships/slideLayout" Target="../slideLayouts/slideLayout122.xml"/><Relationship Id="rId54" Type="http://schemas.openxmlformats.org/officeDocument/2006/relationships/slideLayout" Target="../slideLayouts/slideLayout135.xml"/><Relationship Id="rId62" Type="http://schemas.openxmlformats.org/officeDocument/2006/relationships/slideLayout" Target="../slideLayouts/slideLayout143.xml"/><Relationship Id="rId70" Type="http://schemas.openxmlformats.org/officeDocument/2006/relationships/slideLayout" Target="../slideLayouts/slideLayout151.xml"/><Relationship Id="rId75" Type="http://schemas.openxmlformats.org/officeDocument/2006/relationships/image" Target="../media/image1.emf"/><Relationship Id="rId1" Type="http://schemas.openxmlformats.org/officeDocument/2006/relationships/slideLayout" Target="../slideLayouts/slideLayout82.xml"/><Relationship Id="rId6" Type="http://schemas.openxmlformats.org/officeDocument/2006/relationships/slideLayout" Target="../slideLayouts/slideLayout87.xml"/><Relationship Id="rId15" Type="http://schemas.openxmlformats.org/officeDocument/2006/relationships/slideLayout" Target="../slideLayouts/slideLayout96.xml"/><Relationship Id="rId23" Type="http://schemas.openxmlformats.org/officeDocument/2006/relationships/slideLayout" Target="../slideLayouts/slideLayout104.xml"/><Relationship Id="rId28" Type="http://schemas.openxmlformats.org/officeDocument/2006/relationships/slideLayout" Target="../slideLayouts/slideLayout109.xml"/><Relationship Id="rId36" Type="http://schemas.openxmlformats.org/officeDocument/2006/relationships/slideLayout" Target="../slideLayouts/slideLayout117.xml"/><Relationship Id="rId49" Type="http://schemas.openxmlformats.org/officeDocument/2006/relationships/slideLayout" Target="../slideLayouts/slideLayout130.xml"/><Relationship Id="rId57" Type="http://schemas.openxmlformats.org/officeDocument/2006/relationships/slideLayout" Target="../slideLayouts/slideLayout138.xml"/><Relationship Id="rId10" Type="http://schemas.openxmlformats.org/officeDocument/2006/relationships/slideLayout" Target="../slideLayouts/slideLayout91.xml"/><Relationship Id="rId31" Type="http://schemas.openxmlformats.org/officeDocument/2006/relationships/slideLayout" Target="../slideLayouts/slideLayout112.xml"/><Relationship Id="rId44" Type="http://schemas.openxmlformats.org/officeDocument/2006/relationships/slideLayout" Target="../slideLayouts/slideLayout125.xml"/><Relationship Id="rId52" Type="http://schemas.openxmlformats.org/officeDocument/2006/relationships/slideLayout" Target="../slideLayouts/slideLayout133.xml"/><Relationship Id="rId60" Type="http://schemas.openxmlformats.org/officeDocument/2006/relationships/slideLayout" Target="../slideLayouts/slideLayout141.xml"/><Relationship Id="rId65" Type="http://schemas.openxmlformats.org/officeDocument/2006/relationships/slideLayout" Target="../slideLayouts/slideLayout146.xml"/><Relationship Id="rId73" Type="http://schemas.openxmlformats.org/officeDocument/2006/relationships/slideLayout" Target="../slideLayouts/slideLayout154.xml"/><Relationship Id="rId4" Type="http://schemas.openxmlformats.org/officeDocument/2006/relationships/slideLayout" Target="../slideLayouts/slideLayout85.xml"/><Relationship Id="rId9" Type="http://schemas.openxmlformats.org/officeDocument/2006/relationships/slideLayout" Target="../slideLayouts/slideLayout90.xml"/><Relationship Id="rId13" Type="http://schemas.openxmlformats.org/officeDocument/2006/relationships/slideLayout" Target="../slideLayouts/slideLayout94.xml"/><Relationship Id="rId18" Type="http://schemas.openxmlformats.org/officeDocument/2006/relationships/slideLayout" Target="../slideLayouts/slideLayout99.xml"/><Relationship Id="rId39" Type="http://schemas.openxmlformats.org/officeDocument/2006/relationships/slideLayout" Target="../slideLayouts/slideLayout120.xml"/><Relationship Id="rId34" Type="http://schemas.openxmlformats.org/officeDocument/2006/relationships/slideLayout" Target="../slideLayouts/slideLayout115.xml"/><Relationship Id="rId50" Type="http://schemas.openxmlformats.org/officeDocument/2006/relationships/slideLayout" Target="../slideLayouts/slideLayout131.xml"/><Relationship Id="rId55" Type="http://schemas.openxmlformats.org/officeDocument/2006/relationships/slideLayout" Target="../slideLayouts/slideLayout136.xml"/><Relationship Id="rId7" Type="http://schemas.openxmlformats.org/officeDocument/2006/relationships/slideLayout" Target="../slideLayouts/slideLayout88.xml"/><Relationship Id="rId71" Type="http://schemas.openxmlformats.org/officeDocument/2006/relationships/slideLayout" Target="../slideLayouts/slideLayout15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83"/>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5189" r:id="rId1"/>
    <p:sldLayoutId id="2147485218" r:id="rId2"/>
    <p:sldLayoutId id="2147485220" r:id="rId3"/>
    <p:sldLayoutId id="2147485219" r:id="rId4"/>
    <p:sldLayoutId id="2147485216" r:id="rId5"/>
    <p:sldLayoutId id="2147485215" r:id="rId6"/>
    <p:sldLayoutId id="2147485217" r:id="rId7"/>
    <p:sldLayoutId id="2147485190" r:id="rId8"/>
    <p:sldLayoutId id="2147485197" r:id="rId9"/>
    <p:sldLayoutId id="2147485195" r:id="rId10"/>
    <p:sldLayoutId id="2147485196" r:id="rId11"/>
    <p:sldLayoutId id="2147485221" r:id="rId12"/>
    <p:sldLayoutId id="2147485222" r:id="rId13"/>
    <p:sldLayoutId id="2147484610" r:id="rId14"/>
    <p:sldLayoutId id="2147485203" r:id="rId15"/>
    <p:sldLayoutId id="2147485202" r:id="rId16"/>
    <p:sldLayoutId id="2147484710" r:id="rId17"/>
    <p:sldLayoutId id="2147484240" r:id="rId18"/>
    <p:sldLayoutId id="2147484910" r:id="rId19"/>
    <p:sldLayoutId id="2147484911" r:id="rId20"/>
    <p:sldLayoutId id="2147485050" r:id="rId21"/>
    <p:sldLayoutId id="2147485165" r:id="rId22"/>
    <p:sldLayoutId id="2147484941" r:id="rId23"/>
    <p:sldLayoutId id="2147484942" r:id="rId24"/>
    <p:sldLayoutId id="2147485162" r:id="rId25"/>
    <p:sldLayoutId id="2147484639" r:id="rId26"/>
    <p:sldLayoutId id="2147484943" r:id="rId27"/>
    <p:sldLayoutId id="2147484603" r:id="rId28"/>
    <p:sldLayoutId id="2147484833" r:id="rId29"/>
    <p:sldLayoutId id="2147484834" r:id="rId30"/>
    <p:sldLayoutId id="2147484835" r:id="rId31"/>
    <p:sldLayoutId id="2147484922" r:id="rId32"/>
    <p:sldLayoutId id="2147484923" r:id="rId33"/>
    <p:sldLayoutId id="2147484924" r:id="rId34"/>
    <p:sldLayoutId id="2147484839" r:id="rId35"/>
    <p:sldLayoutId id="2147484840" r:id="rId36"/>
    <p:sldLayoutId id="2147484841" r:id="rId37"/>
    <p:sldLayoutId id="2147484842" r:id="rId38"/>
    <p:sldLayoutId id="2147484843" r:id="rId39"/>
    <p:sldLayoutId id="2147484938" r:id="rId40"/>
    <p:sldLayoutId id="2147484939" r:id="rId41"/>
    <p:sldLayoutId id="2147484940" r:id="rId42"/>
    <p:sldLayoutId id="2147485161" r:id="rId43"/>
    <p:sldLayoutId id="2147485152" r:id="rId44"/>
    <p:sldLayoutId id="2147485153" r:id="rId45"/>
    <p:sldLayoutId id="2147485154" r:id="rId46"/>
    <p:sldLayoutId id="2147484944" r:id="rId47"/>
    <p:sldLayoutId id="2147484945" r:id="rId48"/>
    <p:sldLayoutId id="2147485137" r:id="rId49"/>
    <p:sldLayoutId id="2147485138" r:id="rId50"/>
    <p:sldLayoutId id="2147485139" r:id="rId51"/>
    <p:sldLayoutId id="2147485140" r:id="rId52"/>
    <p:sldLayoutId id="2147485141" r:id="rId53"/>
    <p:sldLayoutId id="2147485142" r:id="rId54"/>
    <p:sldLayoutId id="2147485212" r:id="rId55"/>
    <p:sldLayoutId id="2147485213" r:id="rId56"/>
    <p:sldLayoutId id="2147485214" r:id="rId57"/>
    <p:sldLayoutId id="2147484249" r:id="rId58"/>
    <p:sldLayoutId id="2147484640" r:id="rId59"/>
    <p:sldLayoutId id="2147485198" r:id="rId60"/>
    <p:sldLayoutId id="2147485227" r:id="rId61"/>
    <p:sldLayoutId id="2147485228" r:id="rId62"/>
    <p:sldLayoutId id="2147484584" r:id="rId63"/>
    <p:sldLayoutId id="2147485225" r:id="rId64"/>
    <p:sldLayoutId id="2147485226" r:id="rId65"/>
    <p:sldLayoutId id="2147485199" r:id="rId66"/>
    <p:sldLayoutId id="2147484583" r:id="rId67"/>
    <p:sldLayoutId id="2147485223" r:id="rId68"/>
    <p:sldLayoutId id="2147485224" r:id="rId69"/>
    <p:sldLayoutId id="2147485206" r:id="rId70"/>
    <p:sldLayoutId id="2147485207" r:id="rId71"/>
    <p:sldLayoutId id="2147485208" r:id="rId72"/>
    <p:sldLayoutId id="2147485209" r:id="rId73"/>
    <p:sldLayoutId id="2147485210" r:id="rId74"/>
    <p:sldLayoutId id="2147485211" r:id="rId75"/>
    <p:sldLayoutId id="2147484671" r:id="rId76"/>
    <p:sldLayoutId id="2147484673" r:id="rId77"/>
    <p:sldLayoutId id="2147485204" r:id="rId78"/>
    <p:sldLayoutId id="2147485205" r:id="rId79"/>
    <p:sldLayoutId id="2147484299" r:id="rId80"/>
    <p:sldLayoutId id="2147484263" r:id="rId8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75"/>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1321812323"/>
      </p:ext>
    </p:extLst>
  </p:cSld>
  <p:clrMap bg1="lt1" tx1="dk1" bg2="lt2" tx2="dk2" accent1="accent1" accent2="accent2" accent3="accent3" accent4="accent4" accent5="accent5" accent6="accent6" hlink="hlink" folHlink="folHlink"/>
  <p:sldLayoutIdLst>
    <p:sldLayoutId id="2147485230" r:id="rId1"/>
    <p:sldLayoutId id="2147485231" r:id="rId2"/>
    <p:sldLayoutId id="2147485232" r:id="rId3"/>
    <p:sldLayoutId id="2147485233" r:id="rId4"/>
    <p:sldLayoutId id="2147485234" r:id="rId5"/>
    <p:sldLayoutId id="2147485235" r:id="rId6"/>
    <p:sldLayoutId id="2147485236" r:id="rId7"/>
    <p:sldLayoutId id="2147485237" r:id="rId8"/>
    <p:sldLayoutId id="2147485238" r:id="rId9"/>
    <p:sldLayoutId id="2147485239" r:id="rId10"/>
    <p:sldLayoutId id="2147485240" r:id="rId11"/>
    <p:sldLayoutId id="2147485241" r:id="rId12"/>
    <p:sldLayoutId id="2147485242" r:id="rId13"/>
    <p:sldLayoutId id="2147485243" r:id="rId14"/>
    <p:sldLayoutId id="2147485244" r:id="rId15"/>
    <p:sldLayoutId id="2147485245" r:id="rId16"/>
    <p:sldLayoutId id="2147485246" r:id="rId17"/>
    <p:sldLayoutId id="2147485247" r:id="rId18"/>
    <p:sldLayoutId id="2147485248" r:id="rId19"/>
    <p:sldLayoutId id="2147485249" r:id="rId20"/>
    <p:sldLayoutId id="2147485250" r:id="rId21"/>
    <p:sldLayoutId id="2147485251" r:id="rId22"/>
    <p:sldLayoutId id="2147485252" r:id="rId23"/>
    <p:sldLayoutId id="2147485253" r:id="rId24"/>
    <p:sldLayoutId id="2147485254" r:id="rId25"/>
    <p:sldLayoutId id="2147485255" r:id="rId26"/>
    <p:sldLayoutId id="2147485256" r:id="rId27"/>
    <p:sldLayoutId id="2147485257" r:id="rId28"/>
    <p:sldLayoutId id="2147485258" r:id="rId29"/>
    <p:sldLayoutId id="2147485259" r:id="rId30"/>
    <p:sldLayoutId id="2147485260" r:id="rId31"/>
    <p:sldLayoutId id="2147485261" r:id="rId32"/>
    <p:sldLayoutId id="2147485262" r:id="rId33"/>
    <p:sldLayoutId id="2147485263" r:id="rId34"/>
    <p:sldLayoutId id="2147485264" r:id="rId35"/>
    <p:sldLayoutId id="2147485265" r:id="rId36"/>
    <p:sldLayoutId id="2147485266" r:id="rId37"/>
    <p:sldLayoutId id="2147485267" r:id="rId38"/>
    <p:sldLayoutId id="2147485268" r:id="rId39"/>
    <p:sldLayoutId id="2147485269" r:id="rId40"/>
    <p:sldLayoutId id="2147485270" r:id="rId41"/>
    <p:sldLayoutId id="2147485271" r:id="rId42"/>
    <p:sldLayoutId id="2147485272" r:id="rId43"/>
    <p:sldLayoutId id="2147485273" r:id="rId44"/>
    <p:sldLayoutId id="2147485274" r:id="rId45"/>
    <p:sldLayoutId id="2147485275" r:id="rId46"/>
    <p:sldLayoutId id="2147485276" r:id="rId47"/>
    <p:sldLayoutId id="2147485277" r:id="rId48"/>
    <p:sldLayoutId id="2147485278" r:id="rId49"/>
    <p:sldLayoutId id="2147485279" r:id="rId50"/>
    <p:sldLayoutId id="2147485280" r:id="rId51"/>
    <p:sldLayoutId id="2147485281" r:id="rId52"/>
    <p:sldLayoutId id="2147485282" r:id="rId53"/>
    <p:sldLayoutId id="2147485283" r:id="rId54"/>
    <p:sldLayoutId id="2147485284" r:id="rId55"/>
    <p:sldLayoutId id="2147485285" r:id="rId56"/>
    <p:sldLayoutId id="2147485286" r:id="rId57"/>
    <p:sldLayoutId id="2147485287" r:id="rId58"/>
    <p:sldLayoutId id="2147485288" r:id="rId59"/>
    <p:sldLayoutId id="2147485289" r:id="rId60"/>
    <p:sldLayoutId id="2147485290" r:id="rId61"/>
    <p:sldLayoutId id="2147485291" r:id="rId62"/>
    <p:sldLayoutId id="2147485292" r:id="rId63"/>
    <p:sldLayoutId id="2147485293" r:id="rId64"/>
    <p:sldLayoutId id="2147485294" r:id="rId65"/>
    <p:sldLayoutId id="2147485295" r:id="rId66"/>
    <p:sldLayoutId id="2147485296" r:id="rId67"/>
    <p:sldLayoutId id="2147485297" r:id="rId68"/>
    <p:sldLayoutId id="2147485298" r:id="rId69"/>
    <p:sldLayoutId id="2147485299" r:id="rId70"/>
    <p:sldLayoutId id="2147485300" r:id="rId71"/>
    <p:sldLayoutId id="2147485301" r:id="rId72"/>
    <p:sldLayoutId id="2147485302" r:id="rId7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4.xml"/></Relationships>
</file>

<file path=ppt/slides/_rels/slide1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8.xml"/><Relationship Id="rId1" Type="http://schemas.openxmlformats.org/officeDocument/2006/relationships/slideLayout" Target="../slideLayouts/slideLayout21.xml"/></Relationships>
</file>

<file path=ppt/slides/_rels/slide1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9.xml"/><Relationship Id="rId1" Type="http://schemas.openxmlformats.org/officeDocument/2006/relationships/slideLayout" Target="../slideLayouts/slideLayout21.xml"/></Relationships>
</file>

<file path=ppt/slides/_rels/slide1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0.xml"/><Relationship Id="rId1" Type="http://schemas.openxmlformats.org/officeDocument/2006/relationships/slideLayout" Target="../slideLayouts/slideLayout21.xml"/><Relationship Id="rId4" Type="http://schemas.openxmlformats.org/officeDocument/2006/relationships/image" Target="../media/image62.png"/></Relationships>
</file>

<file path=ppt/slides/_rels/slide1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1.xml"/><Relationship Id="rId1" Type="http://schemas.openxmlformats.org/officeDocument/2006/relationships/slideLayout" Target="../slideLayouts/slideLayout21.xml"/></Relationships>
</file>

<file path=ppt/slides/_rels/slide1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2.xml"/><Relationship Id="rId1" Type="http://schemas.openxmlformats.org/officeDocument/2006/relationships/slideLayout" Target="../slideLayouts/slideLayout21.xml"/></Relationships>
</file>

<file path=ppt/slides/_rels/slide1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3.xml"/><Relationship Id="rId1" Type="http://schemas.openxmlformats.org/officeDocument/2006/relationships/slideLayout" Target="../slideLayouts/slideLayout21.xml"/></Relationships>
</file>

<file path=ppt/slides/_rels/slide1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4.xml"/><Relationship Id="rId1" Type="http://schemas.openxmlformats.org/officeDocument/2006/relationships/slideLayout" Target="../slideLayouts/slideLayout21.xml"/></Relationships>
</file>

<file path=ppt/slides/_rels/slide1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5.xml"/><Relationship Id="rId1" Type="http://schemas.openxmlformats.org/officeDocument/2006/relationships/slideLayout" Target="../slideLayouts/slideLayout21.xml"/></Relationships>
</file>

<file path=ppt/slides/_rels/slide1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6.xml"/><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7.xml"/><Relationship Id="rId1" Type="http://schemas.openxmlformats.org/officeDocument/2006/relationships/slideLayout" Target="../slideLayouts/slideLayout2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5.xml"/></Relationships>
</file>

<file path=ppt/slides/_rels/slide2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9.xml"/><Relationship Id="rId1" Type="http://schemas.openxmlformats.org/officeDocument/2006/relationships/slideLayout" Target="../slideLayouts/slideLayout2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3.xml"/></Relationships>
</file>

<file path=ppt/slides/_rels/slide2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1.xml"/><Relationship Id="rId1" Type="http://schemas.openxmlformats.org/officeDocument/2006/relationships/slideLayout" Target="../slideLayouts/slideLayout21.xml"/></Relationships>
</file>

<file path=ppt/slides/_rels/slide2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2.xml"/><Relationship Id="rId1" Type="http://schemas.openxmlformats.org/officeDocument/2006/relationships/slideLayout" Target="../slideLayouts/slideLayout2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4.xml"/></Relationships>
</file>

<file path=ppt/slides/_rels/slide2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4.xml"/><Relationship Id="rId1" Type="http://schemas.openxmlformats.org/officeDocument/2006/relationships/slideLayout" Target="../slideLayouts/slideLayout21.xml"/></Relationships>
</file>

<file path=ppt/slides/_rels/slide2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5.xml"/><Relationship Id="rId1" Type="http://schemas.openxmlformats.org/officeDocument/2006/relationships/slideLayout" Target="../slideLayouts/slideLayout21.xml"/></Relationships>
</file>

<file path=ppt/slides/_rels/slide2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6.xml"/><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5.xml"/></Relationships>
</file>

<file path=ppt/slides/_rels/slide3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7.xml"/><Relationship Id="rId1" Type="http://schemas.openxmlformats.org/officeDocument/2006/relationships/slideLayout" Target="../slideLayouts/slideLayout21.xml"/></Relationships>
</file>

<file path=ppt/slides/_rels/slide3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8.xml"/><Relationship Id="rId1" Type="http://schemas.openxmlformats.org/officeDocument/2006/relationships/slideLayout" Target="../slideLayouts/slideLayout21.xml"/></Relationships>
</file>

<file path=ppt/slides/_rels/slide3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9.xml"/><Relationship Id="rId1" Type="http://schemas.openxmlformats.org/officeDocument/2006/relationships/slideLayout" Target="../slideLayouts/slideLayout2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3.xml"/></Relationships>
</file>

<file path=ppt/slides/_rels/slide3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1.xml"/><Relationship Id="rId1" Type="http://schemas.openxmlformats.org/officeDocument/2006/relationships/slideLayout" Target="../slideLayouts/slideLayout21.xml"/></Relationships>
</file>

<file path=ppt/slides/_rels/slide3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2.xml"/><Relationship Id="rId1" Type="http://schemas.openxmlformats.org/officeDocument/2006/relationships/slideLayout" Target="../slideLayouts/slideLayout21.xml"/></Relationships>
</file>

<file path=ppt/slides/_rels/slide3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3.xml"/><Relationship Id="rId1" Type="http://schemas.openxmlformats.org/officeDocument/2006/relationships/slideLayout" Target="../slideLayouts/slideLayout21.xml"/></Relationships>
</file>

<file path=ppt/slides/_rels/slide3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4.xml"/><Relationship Id="rId1" Type="http://schemas.openxmlformats.org/officeDocument/2006/relationships/slideLayout" Target="../slideLayouts/slideLayout21.xml"/></Relationships>
</file>

<file path=ppt/slides/_rels/slide3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5.xml"/><Relationship Id="rId1" Type="http://schemas.openxmlformats.org/officeDocument/2006/relationships/slideLayout" Target="../slideLayouts/slideLayout2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8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3.xml"/></Relationships>
</file>

<file path=ppt/slides/_rels/slide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xml"/><Relationship Id="rId1" Type="http://schemas.openxmlformats.org/officeDocument/2006/relationships/slideLayout" Target="../slideLayouts/slideLayout21.xml"/></Relationships>
</file>

<file path=ppt/slides/_rels/slide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xml"/><Relationship Id="rId1" Type="http://schemas.openxmlformats.org/officeDocument/2006/relationships/slideLayout" Target="../slideLayouts/slideLayout21.xml"/></Relationships>
</file>

<file path=ppt/slides/_rels/slide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6.xml"/><Relationship Id="rId1" Type="http://schemas.openxmlformats.org/officeDocument/2006/relationships/slideLayout" Target="../slideLayouts/slideLayout2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8263" y="1317546"/>
            <a:ext cx="5072307" cy="2215991"/>
          </a:xfrm>
        </p:spPr>
        <p:txBody>
          <a:bodyPr/>
          <a:lstStyle/>
          <a:p>
            <a:r>
              <a:rPr lang="en-US" dirty="0"/>
              <a:t>Dynamics 365</a:t>
            </a:r>
            <a:br>
              <a:rPr lang="en-US" dirty="0"/>
            </a:br>
            <a:r>
              <a:rPr lang="en-US" dirty="0"/>
              <a:t>Customer Insights - Data</a:t>
            </a:r>
            <a:br>
              <a:rPr lang="en-US" dirty="0"/>
            </a:br>
            <a:r>
              <a:rPr lang="en-US" dirty="0"/>
              <a:t>Workshop</a:t>
            </a:r>
          </a:p>
        </p:txBody>
      </p:sp>
      <p:sp>
        <p:nvSpPr>
          <p:cNvPr id="5" name="Text Placeholder 4"/>
          <p:cNvSpPr>
            <a:spLocks noGrp="1"/>
          </p:cNvSpPr>
          <p:nvPr>
            <p:ph type="body" sz="quarter" idx="12"/>
          </p:nvPr>
        </p:nvSpPr>
        <p:spPr>
          <a:xfrm>
            <a:off x="582042" y="3962400"/>
            <a:ext cx="4606184" cy="677108"/>
          </a:xfrm>
        </p:spPr>
        <p:txBody>
          <a:bodyPr/>
          <a:lstStyle/>
          <a:p>
            <a:endParaRPr lang="en-US" dirty="0"/>
          </a:p>
          <a:p>
            <a:r>
              <a:rPr lang="en-US" i="1" dirty="0"/>
              <a:t>[FastTrack Solution Architect Name]</a:t>
            </a:r>
          </a:p>
        </p:txBody>
      </p:sp>
    </p:spTree>
    <p:extLst>
      <p:ext uri="{BB962C8B-B14F-4D97-AF65-F5344CB8AC3E}">
        <p14:creationId xmlns:p14="http://schemas.microsoft.com/office/powerpoint/2010/main" val="2669305560"/>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799" y="2682607"/>
            <a:ext cx="4974771" cy="775597"/>
          </a:xfrm>
        </p:spPr>
        <p:txBody>
          <a:bodyPr/>
          <a:lstStyle/>
          <a:p>
            <a:r>
              <a:rPr lang="en-US" sz="3200" dirty="0"/>
              <a:t>Customer Insights - Data </a:t>
            </a:r>
            <a:br>
              <a:rPr lang="en-US" dirty="0"/>
            </a:br>
            <a:r>
              <a:rPr lang="en-US" sz="2400" dirty="0"/>
              <a:t>”Business Process Strategy”</a:t>
            </a:r>
          </a:p>
        </p:txBody>
      </p:sp>
      <p:sp>
        <p:nvSpPr>
          <p:cNvPr id="3" name="TextBox 2">
            <a:extLst>
              <a:ext uri="{FF2B5EF4-FFF2-40B4-BE49-F238E27FC236}">
                <a16:creationId xmlns:a16="http://schemas.microsoft.com/office/drawing/2014/main" id="{C0A4A85C-3EDA-D457-8294-FEC302414F2F}"/>
              </a:ext>
            </a:extLst>
          </p:cNvPr>
          <p:cNvSpPr txBox="1"/>
          <p:nvPr/>
        </p:nvSpPr>
        <p:spPr>
          <a:xfrm>
            <a:off x="964096" y="3836504"/>
            <a:ext cx="3569804" cy="2492990"/>
          </a:xfrm>
          <a:prstGeom prst="rect">
            <a:avLst/>
          </a:prstGeom>
          <a:noFill/>
        </p:spPr>
        <p:txBody>
          <a:bodyPr wrap="square" lIns="0" tIns="0" rIns="0" bIns="0" rtlCol="0">
            <a:spAutoFit/>
          </a:bodyPr>
          <a:lstStyle/>
          <a:p>
            <a:pPr marL="285750" indent="-285750" algn="l">
              <a:buFont typeface="Arial" panose="020B0604020202020204" pitchFamily="34" charset="0"/>
              <a:buChar char="•"/>
            </a:pPr>
            <a:r>
              <a:rPr lang="de-DE" sz="1800" dirty="0"/>
              <a:t>Use Cases</a:t>
            </a:r>
          </a:p>
          <a:p>
            <a:pPr marL="285750" indent="-285750" algn="l">
              <a:buFont typeface="Arial" panose="020B0604020202020204" pitchFamily="34" charset="0"/>
              <a:buChar char="•"/>
            </a:pPr>
            <a:r>
              <a:rPr lang="de-DE" sz="1800" dirty="0"/>
              <a:t>Profile Unifcation</a:t>
            </a:r>
          </a:p>
          <a:p>
            <a:pPr marL="285750" indent="-285750" algn="l">
              <a:buFont typeface="Arial" panose="020B0604020202020204" pitchFamily="34" charset="0"/>
              <a:buChar char="•"/>
            </a:pPr>
            <a:r>
              <a:rPr lang="de-DE" sz="1800" dirty="0"/>
              <a:t>Enrichments</a:t>
            </a:r>
          </a:p>
          <a:p>
            <a:pPr marL="285750" indent="-285750" algn="l">
              <a:buFont typeface="Arial" panose="020B0604020202020204" pitchFamily="34" charset="0"/>
              <a:buChar char="•"/>
            </a:pPr>
            <a:r>
              <a:rPr lang="de-DE" sz="1800" dirty="0"/>
              <a:t>Activities</a:t>
            </a:r>
          </a:p>
          <a:p>
            <a:pPr marL="285750" indent="-285750" algn="l">
              <a:buFont typeface="Arial" panose="020B0604020202020204" pitchFamily="34" charset="0"/>
              <a:buChar char="•"/>
            </a:pPr>
            <a:r>
              <a:rPr lang="de-DE" sz="1800" dirty="0"/>
              <a:t>Predictions and Custom Models</a:t>
            </a:r>
          </a:p>
          <a:p>
            <a:pPr marL="285750" indent="-285750" algn="l">
              <a:buFont typeface="Arial" panose="020B0604020202020204" pitchFamily="34" charset="0"/>
              <a:buChar char="•"/>
            </a:pPr>
            <a:r>
              <a:rPr lang="de-DE" sz="1800" dirty="0"/>
              <a:t>Measures and Segments</a:t>
            </a:r>
          </a:p>
          <a:p>
            <a:pPr marL="285750" indent="-285750" algn="l">
              <a:buFont typeface="Arial" panose="020B0604020202020204" pitchFamily="34" charset="0"/>
              <a:buChar char="•"/>
            </a:pPr>
            <a:r>
              <a:rPr lang="de-DE" sz="1800" dirty="0"/>
              <a:t>Activations</a:t>
            </a:r>
          </a:p>
          <a:p>
            <a:pPr marL="285750" indent="-285750" algn="l">
              <a:buFont typeface="Arial" panose="020B0604020202020204" pitchFamily="34" charset="0"/>
              <a:buChar char="•"/>
            </a:pPr>
            <a:endParaRPr lang="de-DE" sz="1800" dirty="0"/>
          </a:p>
          <a:p>
            <a:pPr marL="285750" indent="-285750" algn="l">
              <a:buFont typeface="Arial" panose="020B0604020202020204" pitchFamily="34" charset="0"/>
              <a:buChar char="•"/>
            </a:pPr>
            <a:endParaRPr sz="1800" dirty="0" err="1"/>
          </a:p>
        </p:txBody>
      </p:sp>
    </p:spTree>
    <p:extLst>
      <p:ext uri="{BB962C8B-B14F-4D97-AF65-F5344CB8AC3E}">
        <p14:creationId xmlns:p14="http://schemas.microsoft.com/office/powerpoint/2010/main" val="44779320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itle 46">
            <a:extLst>
              <a:ext uri="{FF2B5EF4-FFF2-40B4-BE49-F238E27FC236}">
                <a16:creationId xmlns:a16="http://schemas.microsoft.com/office/drawing/2014/main" id="{1F301958-DE5F-4AB2-97F9-69B1699A128E}"/>
              </a:ext>
            </a:extLst>
          </p:cNvPr>
          <p:cNvSpPr>
            <a:spLocks noGrp="1"/>
          </p:cNvSpPr>
          <p:nvPr>
            <p:ph type="title"/>
          </p:nvPr>
        </p:nvSpPr>
        <p:spPr>
          <a:xfrm>
            <a:off x="588263" y="457200"/>
            <a:ext cx="11018520" cy="553998"/>
          </a:xfrm>
        </p:spPr>
        <p:txBody>
          <a:bodyPr/>
          <a:lstStyle/>
          <a:p>
            <a:r>
              <a:rPr lang="en-US" dirty="0"/>
              <a:t>Use Case 1 (1/3)</a:t>
            </a:r>
          </a:p>
        </p:txBody>
      </p:sp>
      <p:sp>
        <p:nvSpPr>
          <p:cNvPr id="2" name="TextBox 1">
            <a:extLst>
              <a:ext uri="{FF2B5EF4-FFF2-40B4-BE49-F238E27FC236}">
                <a16:creationId xmlns:a16="http://schemas.microsoft.com/office/drawing/2014/main" id="{0A871E26-7B01-5D02-17A1-FEC0D2481BE2}"/>
              </a:ext>
            </a:extLst>
          </p:cNvPr>
          <p:cNvSpPr txBox="1"/>
          <p:nvPr/>
        </p:nvSpPr>
        <p:spPr>
          <a:xfrm>
            <a:off x="1039912" y="222255"/>
            <a:ext cx="4515852" cy="246221"/>
          </a:xfrm>
          <a:prstGeom prst="rect">
            <a:avLst/>
          </a:prstGeom>
          <a:noFill/>
        </p:spPr>
        <p:txBody>
          <a:bodyPr wrap="none" lIns="0" tIns="0" rIns="0" bIns="0" rtlCol="0">
            <a:spAutoFit/>
          </a:bodyPr>
          <a:lstStyle/>
          <a:p>
            <a:pPr algn="l"/>
            <a:r>
              <a:rPr lang="de-DE" sz="1600" i="1" dirty="0">
                <a:solidFill>
                  <a:schemeClr val="tx2"/>
                </a:solidFill>
              </a:rPr>
              <a:t>Customer Insights - Data</a:t>
            </a:r>
            <a:r>
              <a:rPr lang="de-DE" sz="1600" dirty="0">
                <a:solidFill>
                  <a:schemeClr val="tx2"/>
                </a:solidFill>
              </a:rPr>
              <a:t> “</a:t>
            </a:r>
            <a:r>
              <a:rPr lang="de-DE" sz="1400" dirty="0">
                <a:solidFill>
                  <a:schemeClr val="tx2"/>
                </a:solidFill>
              </a:rPr>
              <a:t>Business Process Strategy“</a:t>
            </a:r>
            <a:endParaRPr sz="1600" dirty="0" err="1">
              <a:solidFill>
                <a:schemeClr val="tx2"/>
              </a:solidFill>
            </a:endParaRPr>
          </a:p>
        </p:txBody>
      </p:sp>
      <p:sp>
        <p:nvSpPr>
          <p:cNvPr id="19" name="Rectangle 18">
            <a:extLst>
              <a:ext uri="{FF2B5EF4-FFF2-40B4-BE49-F238E27FC236}">
                <a16:creationId xmlns:a16="http://schemas.microsoft.com/office/drawing/2014/main" id="{E6EC2BA5-06E9-2378-1088-AC25E33C10C8}"/>
              </a:ext>
            </a:extLst>
          </p:cNvPr>
          <p:cNvSpPr/>
          <p:nvPr/>
        </p:nvSpPr>
        <p:spPr>
          <a:xfrm>
            <a:off x="6351103" y="1281643"/>
            <a:ext cx="5527444" cy="4572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91440" rtlCol="0" anchor="t"/>
          <a:lstStyle/>
          <a:p>
            <a:pPr algn="ctr"/>
            <a:r>
              <a:rPr lang="en-US" sz="1600" dirty="0">
                <a:solidFill>
                  <a:schemeClr val="tx1"/>
                </a:solidFill>
              </a:rPr>
              <a:t>Add Info</a:t>
            </a:r>
          </a:p>
        </p:txBody>
      </p:sp>
      <p:graphicFrame>
        <p:nvGraphicFramePr>
          <p:cNvPr id="30" name="Table 7">
            <a:extLst>
              <a:ext uri="{FF2B5EF4-FFF2-40B4-BE49-F238E27FC236}">
                <a16:creationId xmlns:a16="http://schemas.microsoft.com/office/drawing/2014/main" id="{849A933A-90F7-267F-66CE-453A4F6DCEBB}"/>
              </a:ext>
            </a:extLst>
          </p:cNvPr>
          <p:cNvGraphicFramePr>
            <a:graphicFrameLocks noGrp="1"/>
          </p:cNvGraphicFramePr>
          <p:nvPr>
            <p:extLst>
              <p:ext uri="{D42A27DB-BD31-4B8C-83A1-F6EECF244321}">
                <p14:modId xmlns:p14="http://schemas.microsoft.com/office/powerpoint/2010/main" val="1594006861"/>
              </p:ext>
            </p:extLst>
          </p:nvPr>
        </p:nvGraphicFramePr>
        <p:xfrm>
          <a:off x="196645" y="1250131"/>
          <a:ext cx="5889001" cy="5303520"/>
        </p:xfrm>
        <a:graphic>
          <a:graphicData uri="http://schemas.openxmlformats.org/drawingml/2006/table">
            <a:tbl>
              <a:tblPr>
                <a:tableStyleId>{5940675A-B579-460E-94D1-54222C63F5DA}</a:tableStyleId>
              </a:tblPr>
              <a:tblGrid>
                <a:gridCol w="5889001">
                  <a:extLst>
                    <a:ext uri="{9D8B030D-6E8A-4147-A177-3AD203B41FA5}">
                      <a16:colId xmlns:a16="http://schemas.microsoft.com/office/drawing/2014/main" val="3743228298"/>
                    </a:ext>
                  </a:extLst>
                </a:gridCol>
              </a:tblGrid>
              <a:tr h="548640">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2000" kern="1200" spc="0" baseline="0" dirty="0">
                          <a:solidFill>
                            <a:schemeClr val="tx1"/>
                          </a:solidFill>
                          <a:latin typeface="+mj-lt"/>
                          <a:ea typeface="+mn-ea"/>
                          <a:cs typeface="Segoe UI" panose="020B0502040204020203" pitchFamily="34" charset="0"/>
                        </a:rPr>
                        <a:t>Name</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43209430"/>
                  </a:ext>
                </a:extLst>
              </a:tr>
              <a:tr h="548640">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2000" kern="1200" spc="0" baseline="0" dirty="0">
                          <a:solidFill>
                            <a:schemeClr val="tx1"/>
                          </a:solidFill>
                          <a:latin typeface="+mj-lt"/>
                          <a:ea typeface="+mn-ea"/>
                          <a:cs typeface="Segoe UI" panose="020B0502040204020203" pitchFamily="34" charset="0"/>
                        </a:rPr>
                        <a:t>Priority / Phase</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895802046"/>
                  </a:ext>
                </a:extLst>
              </a:tr>
              <a:tr h="1463040">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2000" kern="1200" spc="0" baseline="0" dirty="0">
                          <a:solidFill>
                            <a:schemeClr val="tx1"/>
                          </a:solidFill>
                          <a:latin typeface="+mj-lt"/>
                          <a:ea typeface="+mn-ea"/>
                          <a:cs typeface="Segoe UI" panose="020B0502040204020203" pitchFamily="34" charset="0"/>
                        </a:rPr>
                        <a:t>Business Challenge and Opportunity</a:t>
                      </a:r>
                    </a:p>
                    <a:p>
                      <a:pPr marL="0" marR="0" lvl="0" indent="0" algn="l" defTabSz="932742"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latin typeface="+mn-lt"/>
                          <a:ea typeface="+mn-ea"/>
                          <a:cs typeface="Segoe UI" panose="020B0502040204020203" pitchFamily="34" charset="0"/>
                        </a:rPr>
                        <a:t>Describe in a few sentences what are the high-level Business Challenges you are facing today and Opportunities you want to seize with the current </a:t>
                      </a:r>
                      <a:r>
                        <a:rPr lang="en-US" sz="1200" kern="1200" dirty="0">
                          <a:solidFill>
                            <a:schemeClr val="tx1"/>
                          </a:solidFill>
                          <a:latin typeface="+mn-lt"/>
                          <a:ea typeface="+mn-ea"/>
                          <a:cs typeface="Segoe UI" panose="020B0502040204020203" pitchFamily="34" charset="0"/>
                        </a:rPr>
                        <a:t>Use Case.</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Segoe UI" panose="020B0502040204020203" pitchFamily="34" charset="0"/>
                        </a:rPr>
                        <a:t>Don’t hesitate to describe the expected situation as a User Story.</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919964678"/>
                  </a:ext>
                </a:extLst>
              </a:tr>
              <a:tr h="1463040">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2000" kern="1200" spc="0" baseline="0" dirty="0">
                          <a:solidFill>
                            <a:schemeClr val="tx1"/>
                          </a:solidFill>
                          <a:latin typeface="+mj-lt"/>
                          <a:ea typeface="+mn-ea"/>
                          <a:cs typeface="Segoe UI" panose="020B0502040204020203" pitchFamily="34" charset="0"/>
                        </a:rPr>
                        <a:t>Key Capabilities</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1200" strike="noStrike" kern="1200" dirty="0">
                          <a:solidFill>
                            <a:schemeClr val="tx1"/>
                          </a:solidFill>
                          <a:latin typeface="+mn-lt"/>
                          <a:ea typeface="+mn-ea"/>
                          <a:cs typeface="Segoe UI" panose="020B0502040204020203" pitchFamily="34" charset="0"/>
                        </a:rPr>
                        <a:t>Describe what key product capabilities (or extensibility) you will need to leverage for this Use Case.</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1200" strike="noStrike" kern="1200" dirty="0">
                          <a:solidFill>
                            <a:schemeClr val="tx1"/>
                          </a:solidFill>
                          <a:latin typeface="+mn-lt"/>
                          <a:ea typeface="+mn-ea"/>
                          <a:cs typeface="Segoe UI" panose="020B0502040204020203" pitchFamily="34" charset="0"/>
                        </a:rPr>
                        <a:t>It will most likely always include at minimum Profile Unification, Segmentation and an Activation; but don’t hesitate to mention other needed or envisioned capabilities such as Enrichments, OOB Prediction Models, Activities, Measures, etc.. </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61071217"/>
                  </a:ext>
                </a:extLst>
              </a:tr>
              <a:tr h="1280160">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2000" kern="1200" spc="0" baseline="0" dirty="0">
                          <a:solidFill>
                            <a:schemeClr val="tx1"/>
                          </a:solidFill>
                          <a:latin typeface="+mj-lt"/>
                          <a:ea typeface="+mn-ea"/>
                          <a:cs typeface="Segoe UI" panose="020B0502040204020203" pitchFamily="34" charset="0"/>
                        </a:rPr>
                        <a:t>Expected Outcome and Success Criteria</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1200" strike="noStrike" kern="1200" dirty="0">
                          <a:solidFill>
                            <a:schemeClr val="tx1"/>
                          </a:solidFill>
                          <a:latin typeface="+mn-lt"/>
                          <a:ea typeface="+mn-ea"/>
                          <a:cs typeface="Segoe UI" panose="020B0502040204020203" pitchFamily="34" charset="0"/>
                        </a:rPr>
                        <a:t>Describe the expected Business Outcome (ROI) and how you will measure and track success (KPI).</a:t>
                      </a:r>
                    </a:p>
                    <a:p>
                      <a:pPr marL="0" marR="0" lvl="0" indent="0" algn="l" defTabSz="932742" rtl="0" eaLnBrk="1" fontAlgn="auto" latinLnBrk="0" hangingPunct="1">
                        <a:lnSpc>
                          <a:spcPct val="100000"/>
                        </a:lnSpc>
                        <a:spcBef>
                          <a:spcPts val="0"/>
                        </a:spcBef>
                        <a:spcAft>
                          <a:spcPts val="0"/>
                        </a:spcAft>
                        <a:buClrTx/>
                        <a:buSzTx/>
                        <a:buFontTx/>
                        <a:buNone/>
                        <a:tabLst/>
                        <a:defRPr/>
                      </a:pPr>
                      <a:endParaRPr lang="en-US" sz="1200" i="1" strike="noStrike" kern="1200" dirty="0">
                        <a:solidFill>
                          <a:schemeClr val="tx1"/>
                        </a:solidFill>
                        <a:latin typeface="+mn-lt"/>
                        <a:ea typeface="+mn-ea"/>
                        <a:cs typeface="Segoe UI" panose="020B0502040204020203" pitchFamily="34" charset="0"/>
                      </a:endParaRPr>
                    </a:p>
                    <a:p>
                      <a:pPr marL="0" marR="0" lvl="0" indent="0" algn="l" defTabSz="932742" rtl="0" eaLnBrk="1" fontAlgn="auto" latinLnBrk="0" hangingPunct="1">
                        <a:lnSpc>
                          <a:spcPct val="100000"/>
                        </a:lnSpc>
                        <a:spcBef>
                          <a:spcPts val="0"/>
                        </a:spcBef>
                        <a:spcAft>
                          <a:spcPts val="0"/>
                        </a:spcAft>
                        <a:buClrTx/>
                        <a:buSzTx/>
                        <a:buFontTx/>
                        <a:buNone/>
                        <a:tabLst/>
                        <a:defRPr/>
                      </a:pPr>
                      <a:r>
                        <a:rPr lang="en-US" sz="1100" i="1" strike="noStrike" kern="1200" dirty="0">
                          <a:solidFill>
                            <a:schemeClr val="tx1"/>
                          </a:solidFill>
                          <a:latin typeface="+mn-lt"/>
                          <a:ea typeface="+mn-ea"/>
                          <a:cs typeface="Segoe UI" panose="020B0502040204020203" pitchFamily="34" charset="0"/>
                        </a:rPr>
                        <a:t>For instance: Drive loyalty up by creating a more meaningful connection to the customer, and track Loyalty Score over time to try and reach a 5% increase YoY </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20778400"/>
                  </a:ext>
                </a:extLst>
              </a:tr>
            </a:tbl>
          </a:graphicData>
        </a:graphic>
      </p:graphicFrame>
      <p:pic>
        <p:nvPicPr>
          <p:cNvPr id="45" name="Picture 44">
            <a:extLst>
              <a:ext uri="{FF2B5EF4-FFF2-40B4-BE49-F238E27FC236}">
                <a16:creationId xmlns:a16="http://schemas.microsoft.com/office/drawing/2014/main" id="{69598B9D-987E-E099-75CF-7A940EF44D13}"/>
              </a:ext>
            </a:extLst>
          </p:cNvPr>
          <p:cNvPicPr>
            <a:picLocks noChangeAspect="1"/>
          </p:cNvPicPr>
          <p:nvPr/>
        </p:nvPicPr>
        <p:blipFill>
          <a:blip r:embed="rId3"/>
          <a:stretch>
            <a:fillRect/>
          </a:stretch>
        </p:blipFill>
        <p:spPr>
          <a:xfrm>
            <a:off x="653213" y="177153"/>
            <a:ext cx="321749" cy="319410"/>
          </a:xfrm>
          <a:prstGeom prst="rect">
            <a:avLst/>
          </a:prstGeom>
        </p:spPr>
      </p:pic>
      <p:sp>
        <p:nvSpPr>
          <p:cNvPr id="46" name="Rectangle 45">
            <a:extLst>
              <a:ext uri="{FF2B5EF4-FFF2-40B4-BE49-F238E27FC236}">
                <a16:creationId xmlns:a16="http://schemas.microsoft.com/office/drawing/2014/main" id="{D461E7A1-5D36-B48B-6891-2BFE3A2BD14B}"/>
              </a:ext>
            </a:extLst>
          </p:cNvPr>
          <p:cNvSpPr/>
          <p:nvPr/>
        </p:nvSpPr>
        <p:spPr>
          <a:xfrm>
            <a:off x="6351103" y="2364200"/>
            <a:ext cx="5527444" cy="13716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91440" rtlCol="0" anchor="t"/>
          <a:lstStyle/>
          <a:p>
            <a:pPr algn="ctr"/>
            <a:r>
              <a:rPr lang="en-US" sz="1600" dirty="0">
                <a:solidFill>
                  <a:schemeClr val="tx1"/>
                </a:solidFill>
              </a:rPr>
              <a:t>Add Info</a:t>
            </a:r>
          </a:p>
        </p:txBody>
      </p:sp>
      <p:sp>
        <p:nvSpPr>
          <p:cNvPr id="48" name="Rectangle 47">
            <a:extLst>
              <a:ext uri="{FF2B5EF4-FFF2-40B4-BE49-F238E27FC236}">
                <a16:creationId xmlns:a16="http://schemas.microsoft.com/office/drawing/2014/main" id="{7246079B-574C-3D8F-93E7-7BDD0A6CDA0A}"/>
              </a:ext>
            </a:extLst>
          </p:cNvPr>
          <p:cNvSpPr/>
          <p:nvPr/>
        </p:nvSpPr>
        <p:spPr>
          <a:xfrm>
            <a:off x="6351103" y="3819877"/>
            <a:ext cx="5527444" cy="141732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91440" rtlCol="0" anchor="t"/>
          <a:lstStyle/>
          <a:p>
            <a:pPr algn="ctr"/>
            <a:r>
              <a:rPr lang="en-US" sz="1600" dirty="0">
                <a:solidFill>
                  <a:schemeClr val="tx1"/>
                </a:solidFill>
              </a:rPr>
              <a:t>Add Info</a:t>
            </a:r>
          </a:p>
        </p:txBody>
      </p:sp>
      <p:sp>
        <p:nvSpPr>
          <p:cNvPr id="49" name="Rectangle 48">
            <a:extLst>
              <a:ext uri="{FF2B5EF4-FFF2-40B4-BE49-F238E27FC236}">
                <a16:creationId xmlns:a16="http://schemas.microsoft.com/office/drawing/2014/main" id="{7C168120-CA16-5257-724A-40DA33FBED66}"/>
              </a:ext>
            </a:extLst>
          </p:cNvPr>
          <p:cNvSpPr/>
          <p:nvPr/>
        </p:nvSpPr>
        <p:spPr>
          <a:xfrm>
            <a:off x="6351103" y="5298672"/>
            <a:ext cx="5527444" cy="124632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91440" rtlCol="0" anchor="t"/>
          <a:lstStyle/>
          <a:p>
            <a:pPr algn="ctr"/>
            <a:r>
              <a:rPr lang="en-US" sz="1600" dirty="0">
                <a:solidFill>
                  <a:schemeClr val="tx1"/>
                </a:solidFill>
              </a:rPr>
              <a:t>Add Info</a:t>
            </a:r>
          </a:p>
        </p:txBody>
      </p:sp>
      <p:sp>
        <p:nvSpPr>
          <p:cNvPr id="50" name="TextBox 49">
            <a:extLst>
              <a:ext uri="{FF2B5EF4-FFF2-40B4-BE49-F238E27FC236}">
                <a16:creationId xmlns:a16="http://schemas.microsoft.com/office/drawing/2014/main" id="{0688C6D5-9029-A66B-8123-BA33F217BDE6}"/>
              </a:ext>
            </a:extLst>
          </p:cNvPr>
          <p:cNvSpPr txBox="1"/>
          <p:nvPr/>
        </p:nvSpPr>
        <p:spPr>
          <a:xfrm>
            <a:off x="6202017" y="6798365"/>
            <a:ext cx="65" cy="307777"/>
          </a:xfrm>
          <a:prstGeom prst="rect">
            <a:avLst/>
          </a:prstGeom>
          <a:noFill/>
        </p:spPr>
        <p:txBody>
          <a:bodyPr wrap="none" lIns="0" tIns="0" rIns="0" bIns="0" rtlCol="0">
            <a:spAutoFit/>
          </a:bodyPr>
          <a:lstStyle/>
          <a:p>
            <a:pPr algn="l"/>
            <a:endParaRPr sz="2000" dirty="0" err="1"/>
          </a:p>
        </p:txBody>
      </p:sp>
      <p:sp>
        <p:nvSpPr>
          <p:cNvPr id="52" name="Rectangle 51">
            <a:extLst>
              <a:ext uri="{FF2B5EF4-FFF2-40B4-BE49-F238E27FC236}">
                <a16:creationId xmlns:a16="http://schemas.microsoft.com/office/drawing/2014/main" id="{6EBD79FA-1C40-AE8E-E345-FFBBB5F27E2B}"/>
              </a:ext>
            </a:extLst>
          </p:cNvPr>
          <p:cNvSpPr/>
          <p:nvPr/>
        </p:nvSpPr>
        <p:spPr>
          <a:xfrm>
            <a:off x="6202082" y="0"/>
            <a:ext cx="5989919" cy="731520"/>
          </a:xfrm>
          <a:prstGeom prst="rect">
            <a:avLst/>
          </a:prstGeom>
          <a:solidFill>
            <a:schemeClr val="tx2"/>
          </a:solid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32597">
              <a:defRPr/>
            </a:pPr>
            <a:r>
              <a:rPr lang="en-US" sz="2000" dirty="0">
                <a:solidFill>
                  <a:schemeClr val="bg1"/>
                </a:solidFill>
                <a:latin typeface="+mj-lt"/>
              </a:rPr>
              <a:t>Customer slide (please update)</a:t>
            </a:r>
          </a:p>
          <a:p>
            <a:pPr defTabSz="932597">
              <a:defRPr/>
            </a:pPr>
            <a:r>
              <a:rPr lang="en-US" sz="2000" dirty="0">
                <a:solidFill>
                  <a:schemeClr val="bg1"/>
                </a:solidFill>
                <a:latin typeface="+mj-lt"/>
              </a:rPr>
              <a:t>Duplicate “Use Case N” Slides per Use Case</a:t>
            </a:r>
          </a:p>
        </p:txBody>
      </p:sp>
      <p:sp>
        <p:nvSpPr>
          <p:cNvPr id="3" name="Rectangle 2">
            <a:extLst>
              <a:ext uri="{FF2B5EF4-FFF2-40B4-BE49-F238E27FC236}">
                <a16:creationId xmlns:a16="http://schemas.microsoft.com/office/drawing/2014/main" id="{CF6940A5-932D-53C9-4BE7-183BF442D927}"/>
              </a:ext>
            </a:extLst>
          </p:cNvPr>
          <p:cNvSpPr/>
          <p:nvPr/>
        </p:nvSpPr>
        <p:spPr>
          <a:xfrm>
            <a:off x="6351103" y="1822922"/>
            <a:ext cx="5527444" cy="4572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91440" rtlCol="0" anchor="t"/>
          <a:lstStyle/>
          <a:p>
            <a:pPr algn="ctr"/>
            <a:r>
              <a:rPr lang="en-US" sz="1600" dirty="0">
                <a:solidFill>
                  <a:schemeClr val="tx1"/>
                </a:solidFill>
              </a:rPr>
              <a:t>Add Info</a:t>
            </a:r>
          </a:p>
        </p:txBody>
      </p:sp>
    </p:spTree>
    <p:extLst>
      <p:ext uri="{BB962C8B-B14F-4D97-AF65-F5344CB8AC3E}">
        <p14:creationId xmlns:p14="http://schemas.microsoft.com/office/powerpoint/2010/main" val="1147831855"/>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itle 46">
            <a:extLst>
              <a:ext uri="{FF2B5EF4-FFF2-40B4-BE49-F238E27FC236}">
                <a16:creationId xmlns:a16="http://schemas.microsoft.com/office/drawing/2014/main" id="{1F301958-DE5F-4AB2-97F9-69B1699A128E}"/>
              </a:ext>
            </a:extLst>
          </p:cNvPr>
          <p:cNvSpPr>
            <a:spLocks noGrp="1"/>
          </p:cNvSpPr>
          <p:nvPr>
            <p:ph type="title"/>
          </p:nvPr>
        </p:nvSpPr>
        <p:spPr>
          <a:xfrm>
            <a:off x="588263" y="457200"/>
            <a:ext cx="11018520" cy="553998"/>
          </a:xfrm>
        </p:spPr>
        <p:txBody>
          <a:bodyPr/>
          <a:lstStyle/>
          <a:p>
            <a:r>
              <a:rPr lang="en-US" dirty="0"/>
              <a:t>Use Case 1 (2/3)</a:t>
            </a:r>
          </a:p>
        </p:txBody>
      </p:sp>
      <p:sp>
        <p:nvSpPr>
          <p:cNvPr id="2" name="TextBox 1">
            <a:extLst>
              <a:ext uri="{FF2B5EF4-FFF2-40B4-BE49-F238E27FC236}">
                <a16:creationId xmlns:a16="http://schemas.microsoft.com/office/drawing/2014/main" id="{0A871E26-7B01-5D02-17A1-FEC0D2481BE2}"/>
              </a:ext>
            </a:extLst>
          </p:cNvPr>
          <p:cNvSpPr txBox="1"/>
          <p:nvPr/>
        </p:nvSpPr>
        <p:spPr>
          <a:xfrm>
            <a:off x="1039912" y="222255"/>
            <a:ext cx="4433137" cy="246221"/>
          </a:xfrm>
          <a:prstGeom prst="rect">
            <a:avLst/>
          </a:prstGeom>
          <a:noFill/>
        </p:spPr>
        <p:txBody>
          <a:bodyPr wrap="none" lIns="0" tIns="0" rIns="0" bIns="0" rtlCol="0">
            <a:spAutoFit/>
          </a:bodyPr>
          <a:lstStyle/>
          <a:p>
            <a:pPr algn="l"/>
            <a:r>
              <a:rPr lang="en-GB" sz="1600" i="1" dirty="0">
                <a:solidFill>
                  <a:schemeClr val="tx2"/>
                </a:solidFill>
              </a:rPr>
              <a:t>Customer Insights - Data</a:t>
            </a:r>
            <a:r>
              <a:rPr lang="en-GB" sz="1600" dirty="0">
                <a:solidFill>
                  <a:schemeClr val="tx2"/>
                </a:solidFill>
              </a:rPr>
              <a:t> “</a:t>
            </a:r>
            <a:r>
              <a:rPr lang="en-GB" sz="1400" dirty="0">
                <a:solidFill>
                  <a:schemeClr val="tx2"/>
                </a:solidFill>
              </a:rPr>
              <a:t>Business Process Strategy“</a:t>
            </a:r>
            <a:endParaRPr lang="en-GB" sz="1600" dirty="0">
              <a:solidFill>
                <a:schemeClr val="tx2"/>
              </a:solidFill>
            </a:endParaRPr>
          </a:p>
        </p:txBody>
      </p:sp>
      <p:sp>
        <p:nvSpPr>
          <p:cNvPr id="19" name="Rectangle 18">
            <a:extLst>
              <a:ext uri="{FF2B5EF4-FFF2-40B4-BE49-F238E27FC236}">
                <a16:creationId xmlns:a16="http://schemas.microsoft.com/office/drawing/2014/main" id="{E6EC2BA5-06E9-2378-1088-AC25E33C10C8}"/>
              </a:ext>
            </a:extLst>
          </p:cNvPr>
          <p:cNvSpPr/>
          <p:nvPr/>
        </p:nvSpPr>
        <p:spPr>
          <a:xfrm>
            <a:off x="6351103" y="1034377"/>
            <a:ext cx="5527444" cy="136977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91440" rtlCol="0" anchor="t"/>
          <a:lstStyle/>
          <a:p>
            <a:pPr algn="ctr"/>
            <a:r>
              <a:rPr lang="en-US" sz="1600" dirty="0">
                <a:solidFill>
                  <a:schemeClr val="tx1"/>
                </a:solidFill>
              </a:rPr>
              <a:t>Add Info</a:t>
            </a:r>
          </a:p>
        </p:txBody>
      </p:sp>
      <p:graphicFrame>
        <p:nvGraphicFramePr>
          <p:cNvPr id="30" name="Table 7">
            <a:extLst>
              <a:ext uri="{FF2B5EF4-FFF2-40B4-BE49-F238E27FC236}">
                <a16:creationId xmlns:a16="http://schemas.microsoft.com/office/drawing/2014/main" id="{849A933A-90F7-267F-66CE-453A4F6DCEBB}"/>
              </a:ext>
            </a:extLst>
          </p:cNvPr>
          <p:cNvGraphicFramePr>
            <a:graphicFrameLocks noGrp="1"/>
          </p:cNvGraphicFramePr>
          <p:nvPr>
            <p:extLst>
              <p:ext uri="{D42A27DB-BD31-4B8C-83A1-F6EECF244321}">
                <p14:modId xmlns:p14="http://schemas.microsoft.com/office/powerpoint/2010/main" val="3879915908"/>
              </p:ext>
            </p:extLst>
          </p:nvPr>
        </p:nvGraphicFramePr>
        <p:xfrm>
          <a:off x="92664" y="1034377"/>
          <a:ext cx="6109417" cy="5806440"/>
        </p:xfrm>
        <a:graphic>
          <a:graphicData uri="http://schemas.openxmlformats.org/drawingml/2006/table">
            <a:tbl>
              <a:tblPr>
                <a:tableStyleId>{5940675A-B579-460E-94D1-54222C63F5DA}</a:tableStyleId>
              </a:tblPr>
              <a:tblGrid>
                <a:gridCol w="6109417">
                  <a:extLst>
                    <a:ext uri="{9D8B030D-6E8A-4147-A177-3AD203B41FA5}">
                      <a16:colId xmlns:a16="http://schemas.microsoft.com/office/drawing/2014/main" val="3743228298"/>
                    </a:ext>
                  </a:extLst>
                </a:gridCol>
              </a:tblGrid>
              <a:tr h="1371600">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2000" kern="1200" spc="0" baseline="0" dirty="0">
                          <a:solidFill>
                            <a:schemeClr val="tx1"/>
                          </a:solidFill>
                          <a:latin typeface="+mj-lt"/>
                          <a:ea typeface="+mn-ea"/>
                          <a:cs typeface="Segoe UI" panose="020B0502040204020203" pitchFamily="34" charset="0"/>
                        </a:rPr>
                        <a:t>Data Sources and Datasets</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Segoe UI" panose="020B0502040204020203" pitchFamily="34" charset="0"/>
                        </a:rPr>
                        <a:t>List the Data Sources and Datasets that will fuel this Use Case.</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Segoe UI" panose="020B0502040204020203" pitchFamily="34" charset="0"/>
                        </a:rPr>
                        <a:t>More details will have to be provided as part of the “Data Estate” section, but don’t hesitate to already mention what each Data Source and Dataset from which Source System is going to contribute to which part of the Use Case. </a:t>
                      </a:r>
                    </a:p>
                    <a:p>
                      <a:pPr marL="0" marR="0" lvl="0" indent="0" algn="l" defTabSz="932742" rtl="0" eaLnBrk="1" fontAlgn="auto" latinLnBrk="0" hangingPunct="1">
                        <a:lnSpc>
                          <a:spcPct val="100000"/>
                        </a:lnSpc>
                        <a:spcBef>
                          <a:spcPts val="0"/>
                        </a:spcBef>
                        <a:spcAft>
                          <a:spcPts val="0"/>
                        </a:spcAft>
                        <a:buClrTx/>
                        <a:buSzTx/>
                        <a:buFontTx/>
                        <a:buNone/>
                        <a:tabLst/>
                        <a:defRPr/>
                      </a:pPr>
                      <a:endParaRPr lang="en-US" sz="1100" kern="1200" dirty="0">
                        <a:solidFill>
                          <a:schemeClr val="tx1"/>
                        </a:solidFill>
                        <a:latin typeface="+mn-lt"/>
                        <a:ea typeface="+mn-ea"/>
                        <a:cs typeface="Segoe UI" panose="020B0502040204020203" pitchFamily="34" charset="0"/>
                      </a:endParaRPr>
                    </a:p>
                    <a:p>
                      <a:pPr marL="0" marR="0" lvl="0" indent="0" algn="l" defTabSz="932742" rtl="0" eaLnBrk="1" fontAlgn="auto" latinLnBrk="0" hangingPunct="1">
                        <a:lnSpc>
                          <a:spcPct val="100000"/>
                        </a:lnSpc>
                        <a:spcBef>
                          <a:spcPts val="0"/>
                        </a:spcBef>
                        <a:spcAft>
                          <a:spcPts val="0"/>
                        </a:spcAft>
                        <a:buClrTx/>
                        <a:buSzTx/>
                        <a:buFontTx/>
                        <a:buNone/>
                        <a:tabLst/>
                        <a:defRPr/>
                      </a:pPr>
                      <a:r>
                        <a:rPr lang="en-US" sz="1100" i="1" kern="1200" dirty="0">
                          <a:solidFill>
                            <a:schemeClr val="tx1"/>
                          </a:solidFill>
                          <a:latin typeface="+mn-lt"/>
                          <a:ea typeface="+mn-ea"/>
                          <a:cs typeface="Segoe UI" panose="020B0502040204020203" pitchFamily="34" charset="0"/>
                        </a:rPr>
                        <a:t>For instance: CRM is going to contribute Contacts to Profile Unification (+- 100k records)</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43209430"/>
                  </a:ext>
                </a:extLst>
              </a:tr>
              <a:tr h="1280160">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2000" kern="1200" spc="0" baseline="0" dirty="0">
                          <a:solidFill>
                            <a:schemeClr val="tx1"/>
                          </a:solidFill>
                          <a:latin typeface="+mj-lt"/>
                          <a:ea typeface="+mn-ea"/>
                          <a:cs typeface="Segoe UI" panose="020B0502040204020203" pitchFamily="34" charset="0"/>
                        </a:rPr>
                        <a:t>Configuration</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Segoe UI" panose="020B0502040204020203" pitchFamily="34" charset="0"/>
                        </a:rPr>
                        <a:t>Describe the main components that are going to participate to this Use Case.</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Segoe UI" panose="020B0502040204020203" pitchFamily="34" charset="0"/>
                        </a:rPr>
                        <a:t>If you have already described Key Capabilities (e.g., which Enrichment or OOB Prediction Model …) then focus on listing the Segments (and possibly supporting Measures) that will power this Use Case.</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895802046"/>
                  </a:ext>
                </a:extLst>
              </a:tr>
              <a:tr h="914400">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2000" kern="1200" spc="0" baseline="0" dirty="0">
                          <a:solidFill>
                            <a:schemeClr val="tx1"/>
                          </a:solidFill>
                          <a:latin typeface="+mj-lt"/>
                          <a:ea typeface="+mn-ea"/>
                          <a:cs typeface="Segoe UI" panose="020B0502040204020203" pitchFamily="34" charset="0"/>
                        </a:rPr>
                        <a:t>Extensibility</a:t>
                      </a:r>
                    </a:p>
                    <a:p>
                      <a:pPr marL="0" marR="0" lvl="0" indent="0" algn="l" defTabSz="932742"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kern="1200" dirty="0">
                          <a:solidFill>
                            <a:schemeClr val="tx1"/>
                          </a:solidFill>
                          <a:latin typeface="+mn-lt"/>
                          <a:ea typeface="+mn-ea"/>
                          <a:cs typeface="Segoe UI" panose="020B0502040204020203" pitchFamily="34" charset="0"/>
                        </a:rPr>
                        <a:t>Describe Extensibility needs such as 3</a:t>
                      </a:r>
                      <a:r>
                        <a:rPr lang="en-US" sz="1200" kern="1200" baseline="30000" dirty="0">
                          <a:solidFill>
                            <a:schemeClr val="tx1"/>
                          </a:solidFill>
                          <a:latin typeface="+mn-lt"/>
                          <a:ea typeface="+mn-ea"/>
                          <a:cs typeface="Segoe UI" panose="020B0502040204020203" pitchFamily="34" charset="0"/>
                        </a:rPr>
                        <a:t>rd</a:t>
                      </a:r>
                      <a:r>
                        <a:rPr lang="en-US" sz="1200" kern="1200" dirty="0">
                          <a:solidFill>
                            <a:schemeClr val="tx1"/>
                          </a:solidFill>
                          <a:latin typeface="+mn-lt"/>
                          <a:ea typeface="+mn-ea"/>
                          <a:cs typeface="Segoe UI" panose="020B0502040204020203" pitchFamily="34" charset="0"/>
                        </a:rPr>
                        <a:t> Party or Custom Enrichments and Custom machine learning models (from Azure Machine Learning or Synapse Analytics).</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919964678"/>
                  </a:ext>
                </a:extLst>
              </a:tr>
              <a:tr h="2103120">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2000" kern="1200" spc="0" baseline="0" dirty="0">
                          <a:solidFill>
                            <a:schemeClr val="tx1"/>
                          </a:solidFill>
                          <a:latin typeface="+mj-lt"/>
                          <a:ea typeface="+mn-ea"/>
                          <a:cs typeface="Segoe UI" panose="020B0502040204020203" pitchFamily="34" charset="0"/>
                        </a:rPr>
                        <a:t>Activation</a:t>
                      </a:r>
                    </a:p>
                    <a:p>
                      <a:pPr marL="0" marR="0" lvl="0" indent="0" algn="l" defTabSz="932742"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kern="1200" dirty="0">
                          <a:solidFill>
                            <a:schemeClr val="tx1"/>
                          </a:solidFill>
                          <a:latin typeface="+mn-lt"/>
                          <a:ea typeface="+mn-ea"/>
                          <a:cs typeface="Segoe UI" panose="020B0502040204020203" pitchFamily="34" charset="0"/>
                        </a:rPr>
                        <a:t>For each Activation, please describe: </a:t>
                      </a:r>
                    </a:p>
                    <a:p>
                      <a:pPr marL="171450" marR="0" lvl="0" indent="-1714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latin typeface="+mn-lt"/>
                          <a:ea typeface="+mn-ea"/>
                          <a:cs typeface="Segoe UI" panose="020B0502040204020203" pitchFamily="34" charset="0"/>
                        </a:rPr>
                        <a:t>Type (e.g., AdTech, MarTech, etc.)</a:t>
                      </a:r>
                    </a:p>
                    <a:p>
                      <a:pPr marL="171450" marR="0" lvl="0" indent="-1714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latin typeface="+mn-lt"/>
                          <a:ea typeface="+mn-ea"/>
                          <a:cs typeface="Segoe UI" panose="020B0502040204020203" pitchFamily="34" charset="0"/>
                        </a:rPr>
                        <a:t>Solution (e.g., </a:t>
                      </a:r>
                      <a:r>
                        <a:rPr lang="en-US" sz="1200" i="1" kern="1200" dirty="0">
                          <a:solidFill>
                            <a:schemeClr val="tx1"/>
                          </a:solidFill>
                          <a:latin typeface="+mn-lt"/>
                          <a:ea typeface="+mn-ea"/>
                          <a:cs typeface="Segoe UI" panose="020B0502040204020203" pitchFamily="34" charset="0"/>
                        </a:rPr>
                        <a:t>D365 Customer Insights - Journey</a:t>
                      </a:r>
                      <a:r>
                        <a:rPr lang="en-US" sz="1200" kern="1200" dirty="0">
                          <a:solidFill>
                            <a:schemeClr val="tx1"/>
                          </a:solidFill>
                          <a:latin typeface="+mn-lt"/>
                          <a:ea typeface="+mn-ea"/>
                          <a:cs typeface="Segoe UI" panose="020B0502040204020203" pitchFamily="34" charset="0"/>
                        </a:rPr>
                        <a:t>, etc.)</a:t>
                      </a:r>
                    </a:p>
                    <a:p>
                      <a:pPr marL="171450" marR="0" lvl="0" indent="-1714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latin typeface="+mn-lt"/>
                          <a:ea typeface="+mn-ea"/>
                          <a:cs typeface="Segoe UI" panose="020B0502040204020203" pitchFamily="34" charset="0"/>
                        </a:rPr>
                        <a:t>Required data (if further than Customer Profile and Segment Membership)</a:t>
                      </a:r>
                    </a:p>
                    <a:p>
                      <a:pPr marL="171450" marR="0" lvl="0" indent="-1714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latin typeface="+mn-lt"/>
                          <a:ea typeface="+mn-ea"/>
                          <a:cs typeface="Segoe UI" panose="020B0502040204020203" pitchFamily="34" charset="0"/>
                        </a:rPr>
                        <a:t>Cadence (e.g., N time(s) per day) and/or Expected Availability (e.g., 10am)</a:t>
                      </a:r>
                    </a:p>
                    <a:p>
                      <a:pPr marL="0" marR="0" lvl="0" indent="0" algn="l" defTabSz="932742"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100" kern="1200" dirty="0">
                        <a:solidFill>
                          <a:schemeClr val="tx1"/>
                        </a:solidFill>
                        <a:latin typeface="+mn-lt"/>
                        <a:ea typeface="+mn-ea"/>
                        <a:cs typeface="Segoe UI" panose="020B0502040204020203" pitchFamily="34" charset="0"/>
                      </a:endParaRPr>
                    </a:p>
                    <a:p>
                      <a:pPr marL="0" marR="0" lvl="0" indent="0" algn="l" defTabSz="932742"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100" i="1" kern="1200" dirty="0">
                          <a:solidFill>
                            <a:schemeClr val="tx1"/>
                          </a:solidFill>
                          <a:latin typeface="+mn-lt"/>
                          <a:ea typeface="+mn-ea"/>
                          <a:cs typeface="Segoe UI" panose="020B0502040204020203" pitchFamily="34" charset="0"/>
                        </a:rPr>
                        <a:t>N.B.: In addition to MarTech and AdTech Activations, please consider Custom Apps surfacing Customer Insights data in the context of another solution (e.g., a Power App embedded in D365 Customer Service), and/or</a:t>
                      </a:r>
                      <a:r>
                        <a:rPr lang="en-US" sz="1100" i="1" strike="noStrike" kern="1200" dirty="0">
                          <a:solidFill>
                            <a:schemeClr val="tx1"/>
                          </a:solidFill>
                          <a:latin typeface="+mn-lt"/>
                          <a:ea typeface="+mn-ea"/>
                          <a:cs typeface="Segoe UI" panose="020B0502040204020203" pitchFamily="34" charset="0"/>
                        </a:rPr>
                        <a:t> BI &amp; Analytics requirements (e.g., through Synapse Analytics and/or Power BI) as Activations here.</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62945588"/>
                  </a:ext>
                </a:extLst>
              </a:tr>
            </a:tbl>
          </a:graphicData>
        </a:graphic>
      </p:graphicFrame>
      <p:pic>
        <p:nvPicPr>
          <p:cNvPr id="45" name="Picture 44">
            <a:extLst>
              <a:ext uri="{FF2B5EF4-FFF2-40B4-BE49-F238E27FC236}">
                <a16:creationId xmlns:a16="http://schemas.microsoft.com/office/drawing/2014/main" id="{69598B9D-987E-E099-75CF-7A940EF44D13}"/>
              </a:ext>
            </a:extLst>
          </p:cNvPr>
          <p:cNvPicPr>
            <a:picLocks noChangeAspect="1"/>
          </p:cNvPicPr>
          <p:nvPr/>
        </p:nvPicPr>
        <p:blipFill>
          <a:blip r:embed="rId3"/>
          <a:stretch>
            <a:fillRect/>
          </a:stretch>
        </p:blipFill>
        <p:spPr>
          <a:xfrm>
            <a:off x="653213" y="177153"/>
            <a:ext cx="321749" cy="319410"/>
          </a:xfrm>
          <a:prstGeom prst="rect">
            <a:avLst/>
          </a:prstGeom>
        </p:spPr>
      </p:pic>
      <p:sp>
        <p:nvSpPr>
          <p:cNvPr id="50" name="TextBox 49">
            <a:extLst>
              <a:ext uri="{FF2B5EF4-FFF2-40B4-BE49-F238E27FC236}">
                <a16:creationId xmlns:a16="http://schemas.microsoft.com/office/drawing/2014/main" id="{0688C6D5-9029-A66B-8123-BA33F217BDE6}"/>
              </a:ext>
            </a:extLst>
          </p:cNvPr>
          <p:cNvSpPr txBox="1"/>
          <p:nvPr/>
        </p:nvSpPr>
        <p:spPr>
          <a:xfrm>
            <a:off x="6202017" y="6798365"/>
            <a:ext cx="65" cy="307777"/>
          </a:xfrm>
          <a:prstGeom prst="rect">
            <a:avLst/>
          </a:prstGeom>
          <a:noFill/>
        </p:spPr>
        <p:txBody>
          <a:bodyPr wrap="none" lIns="0" tIns="0" rIns="0" bIns="0" rtlCol="0">
            <a:spAutoFit/>
          </a:bodyPr>
          <a:lstStyle/>
          <a:p>
            <a:pPr algn="l"/>
            <a:endParaRPr sz="2000" dirty="0" err="1"/>
          </a:p>
        </p:txBody>
      </p:sp>
      <p:sp>
        <p:nvSpPr>
          <p:cNvPr id="52" name="Rectangle 51">
            <a:extLst>
              <a:ext uri="{FF2B5EF4-FFF2-40B4-BE49-F238E27FC236}">
                <a16:creationId xmlns:a16="http://schemas.microsoft.com/office/drawing/2014/main" id="{6EBD79FA-1C40-AE8E-E345-FFBBB5F27E2B}"/>
              </a:ext>
            </a:extLst>
          </p:cNvPr>
          <p:cNvSpPr/>
          <p:nvPr/>
        </p:nvSpPr>
        <p:spPr>
          <a:xfrm>
            <a:off x="6202082" y="0"/>
            <a:ext cx="5989919" cy="731520"/>
          </a:xfrm>
          <a:prstGeom prst="rect">
            <a:avLst/>
          </a:prstGeom>
          <a:solidFill>
            <a:schemeClr val="tx2"/>
          </a:solid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32597">
              <a:defRPr/>
            </a:pPr>
            <a:r>
              <a:rPr lang="en-US" sz="2000" dirty="0">
                <a:solidFill>
                  <a:schemeClr val="bg1"/>
                </a:solidFill>
                <a:latin typeface="+mj-lt"/>
              </a:rPr>
              <a:t>Customer slide (please update)</a:t>
            </a:r>
          </a:p>
          <a:p>
            <a:pPr defTabSz="932597">
              <a:defRPr/>
            </a:pPr>
            <a:r>
              <a:rPr lang="en-US" sz="2000" dirty="0">
                <a:solidFill>
                  <a:schemeClr val="bg1"/>
                </a:solidFill>
                <a:latin typeface="+mj-lt"/>
              </a:rPr>
              <a:t>Duplicate “Use Case N” Slides per Use Case</a:t>
            </a:r>
          </a:p>
        </p:txBody>
      </p:sp>
      <p:sp>
        <p:nvSpPr>
          <p:cNvPr id="3" name="Rectangle 2">
            <a:extLst>
              <a:ext uri="{FF2B5EF4-FFF2-40B4-BE49-F238E27FC236}">
                <a16:creationId xmlns:a16="http://schemas.microsoft.com/office/drawing/2014/main" id="{117715CE-D674-764D-95AB-E607E118D6B2}"/>
              </a:ext>
            </a:extLst>
          </p:cNvPr>
          <p:cNvSpPr/>
          <p:nvPr/>
        </p:nvSpPr>
        <p:spPr>
          <a:xfrm>
            <a:off x="6351103" y="2486346"/>
            <a:ext cx="5527444" cy="118557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91440" rtlCol="0" anchor="t"/>
          <a:lstStyle/>
          <a:p>
            <a:pPr algn="ctr"/>
            <a:r>
              <a:rPr lang="en-US" sz="1600" dirty="0">
                <a:solidFill>
                  <a:schemeClr val="tx1"/>
                </a:solidFill>
              </a:rPr>
              <a:t>Add Info</a:t>
            </a:r>
          </a:p>
        </p:txBody>
      </p:sp>
      <p:sp>
        <p:nvSpPr>
          <p:cNvPr id="4" name="Rectangle 3">
            <a:extLst>
              <a:ext uri="{FF2B5EF4-FFF2-40B4-BE49-F238E27FC236}">
                <a16:creationId xmlns:a16="http://schemas.microsoft.com/office/drawing/2014/main" id="{13EC941C-15C7-5D46-4827-543E836DF0D4}"/>
              </a:ext>
            </a:extLst>
          </p:cNvPr>
          <p:cNvSpPr/>
          <p:nvPr/>
        </p:nvSpPr>
        <p:spPr>
          <a:xfrm>
            <a:off x="6351103" y="3754111"/>
            <a:ext cx="5527444" cy="93090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91440" rtlCol="0" anchor="t"/>
          <a:lstStyle/>
          <a:p>
            <a:pPr algn="ctr"/>
            <a:r>
              <a:rPr lang="en-US" sz="1600" dirty="0">
                <a:solidFill>
                  <a:schemeClr val="tx1"/>
                </a:solidFill>
              </a:rPr>
              <a:t>Add Info</a:t>
            </a:r>
          </a:p>
        </p:txBody>
      </p:sp>
      <p:sp>
        <p:nvSpPr>
          <p:cNvPr id="5" name="Rectangle 4">
            <a:extLst>
              <a:ext uri="{FF2B5EF4-FFF2-40B4-BE49-F238E27FC236}">
                <a16:creationId xmlns:a16="http://schemas.microsoft.com/office/drawing/2014/main" id="{CFF4EA49-57E6-31F8-0F28-809437FA73AC}"/>
              </a:ext>
            </a:extLst>
          </p:cNvPr>
          <p:cNvSpPr/>
          <p:nvPr/>
        </p:nvSpPr>
        <p:spPr>
          <a:xfrm>
            <a:off x="6351103" y="4767208"/>
            <a:ext cx="5527444" cy="207360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91440" rtlCol="0" anchor="t"/>
          <a:lstStyle/>
          <a:p>
            <a:pPr algn="ctr"/>
            <a:r>
              <a:rPr lang="en-US" sz="1600" dirty="0">
                <a:solidFill>
                  <a:schemeClr val="tx1"/>
                </a:solidFill>
              </a:rPr>
              <a:t>Add Info</a:t>
            </a:r>
          </a:p>
        </p:txBody>
      </p:sp>
    </p:spTree>
    <p:extLst>
      <p:ext uri="{BB962C8B-B14F-4D97-AF65-F5344CB8AC3E}">
        <p14:creationId xmlns:p14="http://schemas.microsoft.com/office/powerpoint/2010/main" val="947023198"/>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itle 46">
            <a:extLst>
              <a:ext uri="{FF2B5EF4-FFF2-40B4-BE49-F238E27FC236}">
                <a16:creationId xmlns:a16="http://schemas.microsoft.com/office/drawing/2014/main" id="{1F301958-DE5F-4AB2-97F9-69B1699A128E}"/>
              </a:ext>
            </a:extLst>
          </p:cNvPr>
          <p:cNvSpPr>
            <a:spLocks noGrp="1"/>
          </p:cNvSpPr>
          <p:nvPr>
            <p:ph type="title"/>
          </p:nvPr>
        </p:nvSpPr>
        <p:spPr>
          <a:xfrm>
            <a:off x="588263" y="457200"/>
            <a:ext cx="11018520" cy="553998"/>
          </a:xfrm>
        </p:spPr>
        <p:txBody>
          <a:bodyPr/>
          <a:lstStyle/>
          <a:p>
            <a:r>
              <a:rPr lang="en-US" dirty="0"/>
              <a:t>Use Case 1 (3/3)</a:t>
            </a:r>
          </a:p>
        </p:txBody>
      </p:sp>
      <p:sp>
        <p:nvSpPr>
          <p:cNvPr id="2" name="TextBox 1">
            <a:extLst>
              <a:ext uri="{FF2B5EF4-FFF2-40B4-BE49-F238E27FC236}">
                <a16:creationId xmlns:a16="http://schemas.microsoft.com/office/drawing/2014/main" id="{0A871E26-7B01-5D02-17A1-FEC0D2481BE2}"/>
              </a:ext>
            </a:extLst>
          </p:cNvPr>
          <p:cNvSpPr txBox="1"/>
          <p:nvPr/>
        </p:nvSpPr>
        <p:spPr>
          <a:xfrm>
            <a:off x="1039912" y="222255"/>
            <a:ext cx="4433137" cy="246221"/>
          </a:xfrm>
          <a:prstGeom prst="rect">
            <a:avLst/>
          </a:prstGeom>
          <a:noFill/>
        </p:spPr>
        <p:txBody>
          <a:bodyPr wrap="none" lIns="0" tIns="0" rIns="0" bIns="0" rtlCol="0">
            <a:spAutoFit/>
          </a:bodyPr>
          <a:lstStyle/>
          <a:p>
            <a:pPr algn="l"/>
            <a:r>
              <a:rPr lang="en-GB" sz="1600" i="1" dirty="0">
                <a:solidFill>
                  <a:schemeClr val="tx2"/>
                </a:solidFill>
              </a:rPr>
              <a:t>Customer Insights - Data</a:t>
            </a:r>
            <a:r>
              <a:rPr lang="en-GB" sz="1600" dirty="0">
                <a:solidFill>
                  <a:schemeClr val="tx2"/>
                </a:solidFill>
              </a:rPr>
              <a:t> “</a:t>
            </a:r>
            <a:r>
              <a:rPr lang="en-GB" sz="1400" dirty="0">
                <a:solidFill>
                  <a:schemeClr val="tx2"/>
                </a:solidFill>
              </a:rPr>
              <a:t>Business Process Strategy“</a:t>
            </a:r>
            <a:endParaRPr lang="en-GB" sz="1600" dirty="0">
              <a:solidFill>
                <a:schemeClr val="tx2"/>
              </a:solidFill>
            </a:endParaRPr>
          </a:p>
        </p:txBody>
      </p:sp>
      <p:pic>
        <p:nvPicPr>
          <p:cNvPr id="45" name="Picture 44">
            <a:extLst>
              <a:ext uri="{FF2B5EF4-FFF2-40B4-BE49-F238E27FC236}">
                <a16:creationId xmlns:a16="http://schemas.microsoft.com/office/drawing/2014/main" id="{69598B9D-987E-E099-75CF-7A940EF44D13}"/>
              </a:ext>
            </a:extLst>
          </p:cNvPr>
          <p:cNvPicPr>
            <a:picLocks noChangeAspect="1"/>
          </p:cNvPicPr>
          <p:nvPr/>
        </p:nvPicPr>
        <p:blipFill>
          <a:blip r:embed="rId3"/>
          <a:stretch>
            <a:fillRect/>
          </a:stretch>
        </p:blipFill>
        <p:spPr>
          <a:xfrm>
            <a:off x="653213" y="177153"/>
            <a:ext cx="321749" cy="319410"/>
          </a:xfrm>
          <a:prstGeom prst="rect">
            <a:avLst/>
          </a:prstGeom>
        </p:spPr>
      </p:pic>
      <p:sp>
        <p:nvSpPr>
          <p:cNvPr id="50" name="TextBox 49">
            <a:extLst>
              <a:ext uri="{FF2B5EF4-FFF2-40B4-BE49-F238E27FC236}">
                <a16:creationId xmlns:a16="http://schemas.microsoft.com/office/drawing/2014/main" id="{0688C6D5-9029-A66B-8123-BA33F217BDE6}"/>
              </a:ext>
            </a:extLst>
          </p:cNvPr>
          <p:cNvSpPr txBox="1"/>
          <p:nvPr/>
        </p:nvSpPr>
        <p:spPr>
          <a:xfrm>
            <a:off x="6202017" y="6798365"/>
            <a:ext cx="65" cy="307777"/>
          </a:xfrm>
          <a:prstGeom prst="rect">
            <a:avLst/>
          </a:prstGeom>
          <a:noFill/>
        </p:spPr>
        <p:txBody>
          <a:bodyPr wrap="none" lIns="0" tIns="0" rIns="0" bIns="0" rtlCol="0">
            <a:spAutoFit/>
          </a:bodyPr>
          <a:lstStyle/>
          <a:p>
            <a:pPr algn="l"/>
            <a:endParaRPr sz="2000" dirty="0" err="1"/>
          </a:p>
        </p:txBody>
      </p:sp>
      <p:sp>
        <p:nvSpPr>
          <p:cNvPr id="52" name="Rectangle 51">
            <a:extLst>
              <a:ext uri="{FF2B5EF4-FFF2-40B4-BE49-F238E27FC236}">
                <a16:creationId xmlns:a16="http://schemas.microsoft.com/office/drawing/2014/main" id="{6EBD79FA-1C40-AE8E-E345-FFBBB5F27E2B}"/>
              </a:ext>
            </a:extLst>
          </p:cNvPr>
          <p:cNvSpPr/>
          <p:nvPr/>
        </p:nvSpPr>
        <p:spPr>
          <a:xfrm>
            <a:off x="6202082" y="0"/>
            <a:ext cx="5989919" cy="731520"/>
          </a:xfrm>
          <a:prstGeom prst="rect">
            <a:avLst/>
          </a:prstGeom>
          <a:solidFill>
            <a:schemeClr val="tx2"/>
          </a:solid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32597">
              <a:defRPr/>
            </a:pPr>
            <a:r>
              <a:rPr lang="en-US" sz="2000" dirty="0">
                <a:solidFill>
                  <a:schemeClr val="bg1"/>
                </a:solidFill>
                <a:latin typeface="+mj-lt"/>
              </a:rPr>
              <a:t>Customer slide (please update)</a:t>
            </a:r>
          </a:p>
          <a:p>
            <a:pPr defTabSz="932597">
              <a:defRPr/>
            </a:pPr>
            <a:r>
              <a:rPr lang="en-US" sz="2000" dirty="0">
                <a:solidFill>
                  <a:schemeClr val="bg1"/>
                </a:solidFill>
                <a:latin typeface="+mj-lt"/>
              </a:rPr>
              <a:t>Duplicate “Use Case N” Slides per Use Case</a:t>
            </a:r>
          </a:p>
        </p:txBody>
      </p:sp>
      <p:grpSp>
        <p:nvGrpSpPr>
          <p:cNvPr id="121" name="Group 120">
            <a:extLst>
              <a:ext uri="{FF2B5EF4-FFF2-40B4-BE49-F238E27FC236}">
                <a16:creationId xmlns:a16="http://schemas.microsoft.com/office/drawing/2014/main" id="{03C90101-1D05-D44D-01DA-78BD5471145D}"/>
              </a:ext>
            </a:extLst>
          </p:cNvPr>
          <p:cNvGrpSpPr/>
          <p:nvPr/>
        </p:nvGrpSpPr>
        <p:grpSpPr>
          <a:xfrm>
            <a:off x="791439" y="1574208"/>
            <a:ext cx="10609121" cy="5059576"/>
            <a:chOff x="173179" y="322049"/>
            <a:chExt cx="11756565" cy="5776556"/>
          </a:xfrm>
        </p:grpSpPr>
        <p:sp>
          <p:nvSpPr>
            <p:cNvPr id="122" name="Rectangle 121">
              <a:extLst>
                <a:ext uri="{FF2B5EF4-FFF2-40B4-BE49-F238E27FC236}">
                  <a16:creationId xmlns:a16="http://schemas.microsoft.com/office/drawing/2014/main" id="{E0E5A00F-A793-A1C3-155F-5FC8181ACDED}"/>
                </a:ext>
              </a:extLst>
            </p:cNvPr>
            <p:cNvSpPr/>
            <p:nvPr/>
          </p:nvSpPr>
          <p:spPr bwMode="auto">
            <a:xfrm>
              <a:off x="3618223" y="485076"/>
              <a:ext cx="5084451" cy="4086924"/>
            </a:xfrm>
            <a:prstGeom prst="rect">
              <a:avLst/>
            </a:prstGeom>
            <a:solidFill>
              <a:srgbClr val="FFFFFF"/>
            </a:solidFill>
            <a:ln w="12700" cap="flat" cmpd="sng" algn="ctr">
              <a:solidFill>
                <a:srgbClr val="243A5E"/>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dirty="0">
                <a:ln>
                  <a:noFill/>
                </a:ln>
                <a:solidFill>
                  <a:prstClr val="white"/>
                </a:solidFill>
                <a:effectLst/>
                <a:uLnTx/>
                <a:uFillTx/>
                <a:latin typeface="Segoe UI"/>
                <a:ea typeface="+mn-ea"/>
                <a:cs typeface="+mn-cs"/>
              </a:endParaRPr>
            </a:p>
          </p:txBody>
        </p:sp>
        <p:sp>
          <p:nvSpPr>
            <p:cNvPr id="123" name="TextBox 122">
              <a:extLst>
                <a:ext uri="{FF2B5EF4-FFF2-40B4-BE49-F238E27FC236}">
                  <a16:creationId xmlns:a16="http://schemas.microsoft.com/office/drawing/2014/main" id="{164D83A8-7491-C30E-2D53-39874D19D980}"/>
                </a:ext>
              </a:extLst>
            </p:cNvPr>
            <p:cNvSpPr txBox="1"/>
            <p:nvPr/>
          </p:nvSpPr>
          <p:spPr>
            <a:xfrm>
              <a:off x="3217939" y="1414807"/>
              <a:ext cx="822960" cy="2584849"/>
            </a:xfrm>
            <a:prstGeom prst="rect">
              <a:avLst/>
            </a:prstGeom>
            <a:solidFill>
              <a:srgbClr val="243A5E"/>
            </a:solidFill>
            <a:ln>
              <a:noFill/>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lvl="0" algn="ctr">
                <a:lnSpc>
                  <a:spcPct val="90000"/>
                </a:lnSpc>
                <a:spcAft>
                  <a:spcPts val="600"/>
                </a:spcAft>
                <a:defRPr sz="1000"/>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latin typeface="Segoe UI"/>
                  <a:ea typeface="+mn-ea"/>
                  <a:cs typeface="+mn-cs"/>
                </a:rPr>
                <a:t>Data</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latin typeface="Segoe UI"/>
                  <a:ea typeface="+mn-ea"/>
                  <a:cs typeface="+mn-cs"/>
                </a:rPr>
                <a:t>Sources</a:t>
              </a:r>
            </a:p>
          </p:txBody>
        </p:sp>
        <p:sp>
          <p:nvSpPr>
            <p:cNvPr id="124" name="TextBox 123">
              <a:extLst>
                <a:ext uri="{FF2B5EF4-FFF2-40B4-BE49-F238E27FC236}">
                  <a16:creationId xmlns:a16="http://schemas.microsoft.com/office/drawing/2014/main" id="{2723C23E-7592-E170-E39F-226751539D22}"/>
                </a:ext>
              </a:extLst>
            </p:cNvPr>
            <p:cNvSpPr txBox="1"/>
            <p:nvPr/>
          </p:nvSpPr>
          <p:spPr>
            <a:xfrm>
              <a:off x="4136929" y="1544026"/>
              <a:ext cx="1920240" cy="731520"/>
            </a:xfrm>
            <a:prstGeom prst="rect">
              <a:avLst/>
            </a:prstGeom>
            <a:solidFill>
              <a:srgbClr val="107C10">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lvl="0" algn="ctr">
                <a:lnSpc>
                  <a:spcPct val="90000"/>
                </a:lnSpc>
                <a:spcAft>
                  <a:spcPts val="600"/>
                </a:spcAft>
                <a:defRPr sz="1000"/>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E6E6E6">
                      <a:lumMod val="25000"/>
                    </a:srgbClr>
                  </a:solidFill>
                  <a:effectLst/>
                  <a:uLnTx/>
                  <a:uFillTx/>
                  <a:latin typeface="Segoe UI"/>
                  <a:ea typeface="+mn-ea"/>
                  <a:cs typeface="+mn-cs"/>
                </a:rPr>
                <a:t>Unified Profiles</a:t>
              </a:r>
            </a:p>
          </p:txBody>
        </p:sp>
        <p:sp>
          <p:nvSpPr>
            <p:cNvPr id="125" name="TextBox 124">
              <a:extLst>
                <a:ext uri="{FF2B5EF4-FFF2-40B4-BE49-F238E27FC236}">
                  <a16:creationId xmlns:a16="http://schemas.microsoft.com/office/drawing/2014/main" id="{EDE5EA06-0019-10BA-765F-FC5EF21E7AD7}"/>
                </a:ext>
              </a:extLst>
            </p:cNvPr>
            <p:cNvSpPr txBox="1"/>
            <p:nvPr/>
          </p:nvSpPr>
          <p:spPr>
            <a:xfrm>
              <a:off x="3623361" y="485075"/>
              <a:ext cx="5079313" cy="822960"/>
            </a:xfrm>
            <a:prstGeom prst="rect">
              <a:avLst/>
            </a:prstGeom>
            <a:solidFill>
              <a:srgbClr val="0078D4"/>
            </a:solidFill>
          </p:spPr>
          <p:txBody>
            <a:bodyPr wrap="square" lIns="91440" tIns="0" rIns="91440" bIns="0" rtlCol="0" anchor="ctr">
              <a:noAutofit/>
            </a:bodyPr>
            <a:lstStyle/>
            <a:p>
              <a:pPr marL="0" marR="0" lvl="0" indent="0" algn="ctr" defTabSz="914400" eaLnBrk="1" fontAlgn="auto" latinLnBrk="0" hangingPunct="1">
                <a:lnSpc>
                  <a:spcPct val="100000"/>
                </a:lnSpc>
                <a:spcBef>
                  <a:spcPct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Segoe UI Semibold"/>
                  <a:ea typeface="+mn-lt"/>
                  <a:cs typeface="Segoe UI"/>
                </a:rPr>
                <a:t>Dynamics 365 Customer Insights - Data</a:t>
              </a:r>
            </a:p>
          </p:txBody>
        </p:sp>
        <p:sp>
          <p:nvSpPr>
            <p:cNvPr id="126" name="TextBox 125">
              <a:extLst>
                <a:ext uri="{FF2B5EF4-FFF2-40B4-BE49-F238E27FC236}">
                  <a16:creationId xmlns:a16="http://schemas.microsoft.com/office/drawing/2014/main" id="{A8CB5C34-FD28-FAC0-76A6-63FEBAF8D035}"/>
                </a:ext>
              </a:extLst>
            </p:cNvPr>
            <p:cNvSpPr txBox="1"/>
            <p:nvPr/>
          </p:nvSpPr>
          <p:spPr>
            <a:xfrm>
              <a:off x="4136929" y="3181294"/>
              <a:ext cx="1920240" cy="731520"/>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marR="0" lvl="0" indent="0" algn="ctr" fontAlgn="auto">
                <a:lnSpc>
                  <a:spcPct val="100000"/>
                </a:lnSpc>
                <a:spcBef>
                  <a:spcPts val="0"/>
                </a:spcBef>
                <a:spcAft>
                  <a:spcPts val="0"/>
                </a:spcAft>
                <a:buClrTx/>
                <a:buSzTx/>
                <a:buFontTx/>
                <a:buNone/>
                <a:tabLst/>
                <a:defRPr kumimoji="0" sz="800" b="0" i="0" u="none" strike="noStrike" cap="none" spc="0" normalizeH="0" baseline="0">
                  <a:ln>
                    <a:noFill/>
                  </a:ln>
                  <a:solidFill>
                    <a:prstClr val="black"/>
                  </a:solidFill>
                  <a:effectLst/>
                  <a:uLnTx/>
                  <a:uFillTx/>
                  <a:latin typeface="Segoe UI"/>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E6E6E6">
                      <a:lumMod val="25000"/>
                    </a:srgbClr>
                  </a:solidFill>
                  <a:effectLst/>
                  <a:uLnTx/>
                  <a:uFillTx/>
                  <a:latin typeface="Segoe UI"/>
                  <a:ea typeface="+mn-ea"/>
                  <a:cs typeface="+mn-cs"/>
                </a:rPr>
                <a:t>Supporting Entities</a:t>
              </a:r>
            </a:p>
          </p:txBody>
        </p:sp>
        <p:sp>
          <p:nvSpPr>
            <p:cNvPr id="127" name="TextBox 126">
              <a:extLst>
                <a:ext uri="{FF2B5EF4-FFF2-40B4-BE49-F238E27FC236}">
                  <a16:creationId xmlns:a16="http://schemas.microsoft.com/office/drawing/2014/main" id="{057163CB-460C-1F90-2840-F586F96C12F0}"/>
                </a:ext>
              </a:extLst>
            </p:cNvPr>
            <p:cNvSpPr txBox="1"/>
            <p:nvPr/>
          </p:nvSpPr>
          <p:spPr>
            <a:xfrm>
              <a:off x="6187588" y="1540900"/>
              <a:ext cx="1920240" cy="548640"/>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marR="0" lvl="0" indent="0" algn="ctr" fontAlgn="auto">
                <a:lnSpc>
                  <a:spcPct val="100000"/>
                </a:lnSpc>
                <a:spcBef>
                  <a:spcPts val="0"/>
                </a:spcBef>
                <a:spcAft>
                  <a:spcPts val="0"/>
                </a:spcAft>
                <a:buClrTx/>
                <a:buSzTx/>
                <a:buFontTx/>
                <a:buNone/>
                <a:tabLst/>
                <a:defRPr kumimoji="0" sz="800" b="0" i="0" u="none" strike="noStrike" cap="none" spc="0" normalizeH="0" baseline="0">
                  <a:ln>
                    <a:noFill/>
                  </a:ln>
                  <a:solidFill>
                    <a:prstClr val="black"/>
                  </a:solidFill>
                  <a:effectLst/>
                  <a:uLnTx/>
                  <a:uFillTx/>
                  <a:latin typeface="Segoe UI"/>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E6E6E6">
                      <a:lumMod val="25000"/>
                    </a:srgbClr>
                  </a:solidFill>
                  <a:effectLst/>
                  <a:uLnTx/>
                  <a:uFillTx/>
                  <a:latin typeface="Segoe UI"/>
                  <a:ea typeface="+mn-ea"/>
                  <a:cs typeface="+mn-cs"/>
                </a:rPr>
                <a:t>1</a:t>
              </a:r>
              <a:r>
                <a:rPr kumimoji="0" lang="en-US" sz="1000" b="0" i="0" u="none" strike="noStrike" kern="0" cap="none" spc="0" normalizeH="0" baseline="30000" noProof="0" dirty="0">
                  <a:ln>
                    <a:noFill/>
                  </a:ln>
                  <a:solidFill>
                    <a:srgbClr val="E6E6E6">
                      <a:lumMod val="25000"/>
                    </a:srgbClr>
                  </a:solidFill>
                  <a:effectLst/>
                  <a:uLnTx/>
                  <a:uFillTx/>
                  <a:latin typeface="Segoe UI"/>
                  <a:ea typeface="+mn-ea"/>
                  <a:cs typeface="+mn-cs"/>
                </a:rPr>
                <a:t>st</a:t>
              </a:r>
              <a:r>
                <a:rPr kumimoji="0" lang="en-US" sz="1000" b="0" i="0" u="none" strike="noStrike" kern="0" cap="none" spc="0" normalizeH="0" baseline="0" noProof="0" dirty="0">
                  <a:ln>
                    <a:noFill/>
                  </a:ln>
                  <a:solidFill>
                    <a:srgbClr val="E6E6E6">
                      <a:lumMod val="25000"/>
                    </a:srgbClr>
                  </a:solidFill>
                  <a:effectLst/>
                  <a:uLnTx/>
                  <a:uFillTx/>
                  <a:latin typeface="Segoe UI"/>
                  <a:ea typeface="+mn-ea"/>
                  <a:cs typeface="+mn-cs"/>
                </a:rPr>
                <a:t> Party Enrichments</a:t>
              </a:r>
              <a:endParaRPr kumimoji="0" lang="en-US" sz="800" b="0" i="0" u="none" strike="noStrike" kern="0" cap="none" spc="0" normalizeH="0" baseline="0" noProof="0" dirty="0">
                <a:ln>
                  <a:noFill/>
                </a:ln>
                <a:solidFill>
                  <a:srgbClr val="E6E6E6">
                    <a:lumMod val="25000"/>
                  </a:srgbClr>
                </a:solidFill>
                <a:effectLst/>
                <a:uLnTx/>
                <a:uFillTx/>
                <a:latin typeface="Segoe UI"/>
                <a:ea typeface="+mn-ea"/>
                <a:cs typeface="+mn-cs"/>
              </a:endParaRPr>
            </a:p>
          </p:txBody>
        </p:sp>
        <p:sp>
          <p:nvSpPr>
            <p:cNvPr id="156" name="Oval 155">
              <a:extLst>
                <a:ext uri="{FF2B5EF4-FFF2-40B4-BE49-F238E27FC236}">
                  <a16:creationId xmlns:a16="http://schemas.microsoft.com/office/drawing/2014/main" id="{93729E86-1E22-9E01-E451-538945DBF6D1}"/>
                </a:ext>
              </a:extLst>
            </p:cNvPr>
            <p:cNvSpPr/>
            <p:nvPr/>
          </p:nvSpPr>
          <p:spPr bwMode="auto">
            <a:xfrm>
              <a:off x="7864405" y="571238"/>
              <a:ext cx="607979" cy="626386"/>
            </a:xfrm>
            <a:prstGeom prst="ellipse">
              <a:avLst/>
            </a:prstGeom>
            <a:solidFill>
              <a:srgbClr val="FFFFFF"/>
            </a:solidFill>
            <a:ln w="12700" cap="flat" cmpd="sng" algn="ctr">
              <a:noFill/>
              <a:prstDash val="solid"/>
              <a:headEnd type="none" w="med" len="med"/>
              <a:tailEnd type="none" w="med" len="med"/>
            </a:ln>
            <a:effectLst>
              <a:outerShdw blurRad="190500" algn="ctr" rotWithShape="0">
                <a:prstClr val="black">
                  <a:alpha val="21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IN"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sp>
          <p:nvSpPr>
            <p:cNvPr id="129" name="TextBox 128">
              <a:extLst>
                <a:ext uri="{FF2B5EF4-FFF2-40B4-BE49-F238E27FC236}">
                  <a16:creationId xmlns:a16="http://schemas.microsoft.com/office/drawing/2014/main" id="{AE0BA3CB-EA28-B469-820D-7DAB4D248932}"/>
                </a:ext>
              </a:extLst>
            </p:cNvPr>
            <p:cNvSpPr txBox="1"/>
            <p:nvPr/>
          </p:nvSpPr>
          <p:spPr>
            <a:xfrm>
              <a:off x="4136929" y="2362660"/>
              <a:ext cx="1920240" cy="731520"/>
            </a:xfrm>
            <a:prstGeom prst="rect">
              <a:avLst/>
            </a:prstGeom>
            <a:solidFill>
              <a:srgbClr val="107C10">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lvl="0" algn="ctr">
                <a:lnSpc>
                  <a:spcPct val="90000"/>
                </a:lnSpc>
                <a:spcAft>
                  <a:spcPts val="600"/>
                </a:spcAft>
                <a:defRPr sz="1000"/>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E6E6E6">
                      <a:lumMod val="25000"/>
                    </a:srgbClr>
                  </a:solidFill>
                  <a:effectLst/>
                  <a:uLnTx/>
                  <a:uFillTx/>
                  <a:latin typeface="Segoe UI"/>
                  <a:ea typeface="+mn-ea"/>
                  <a:cs typeface="+mn-cs"/>
                </a:rPr>
                <a:t>Unified Activities</a:t>
              </a:r>
            </a:p>
            <a:p>
              <a:pPr marL="171450" marR="0" lvl="0" indent="-171450" algn="ctr"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0" cap="none" spc="0" normalizeH="0" baseline="0" noProof="0" dirty="0">
                  <a:ln>
                    <a:noFill/>
                  </a:ln>
                  <a:solidFill>
                    <a:srgbClr val="E6E6E6">
                      <a:lumMod val="25000"/>
                    </a:srgbClr>
                  </a:solidFill>
                  <a:effectLst/>
                  <a:uLnTx/>
                  <a:uFillTx/>
                  <a:latin typeface="Segoe UI"/>
                  <a:ea typeface="+mn-ea"/>
                  <a:cs typeface="+mn-cs"/>
                </a:rPr>
                <a:t>Sales Order</a:t>
              </a:r>
            </a:p>
          </p:txBody>
        </p:sp>
        <p:cxnSp>
          <p:nvCxnSpPr>
            <p:cNvPr id="130" name="Straight Arrow Connector 129">
              <a:extLst>
                <a:ext uri="{FF2B5EF4-FFF2-40B4-BE49-F238E27FC236}">
                  <a16:creationId xmlns:a16="http://schemas.microsoft.com/office/drawing/2014/main" id="{913BAC12-DD82-A557-6C5C-8BE966CFBF47}"/>
                </a:ext>
              </a:extLst>
            </p:cNvPr>
            <p:cNvCxnSpPr>
              <a:cxnSpLocks/>
              <a:stCxn id="133" idx="1"/>
              <a:endCxn id="124" idx="1"/>
            </p:cNvCxnSpPr>
            <p:nvPr/>
          </p:nvCxnSpPr>
          <p:spPr>
            <a:xfrm>
              <a:off x="3071857" y="1459372"/>
              <a:ext cx="1065072" cy="450414"/>
            </a:xfrm>
            <a:prstGeom prst="straightConnector1">
              <a:avLst/>
            </a:prstGeom>
            <a:noFill/>
            <a:ln w="28575" cap="flat" cmpd="sng" algn="ctr">
              <a:solidFill>
                <a:srgbClr val="737373"/>
              </a:solidFill>
              <a:prstDash val="solid"/>
              <a:headEnd type="none" w="lg" len="med"/>
              <a:tailEnd type="triangle"/>
            </a:ln>
            <a:effectLst/>
          </p:spPr>
        </p:cxnSp>
        <p:cxnSp>
          <p:nvCxnSpPr>
            <p:cNvPr id="131" name="Straight Arrow Connector 130">
              <a:extLst>
                <a:ext uri="{FF2B5EF4-FFF2-40B4-BE49-F238E27FC236}">
                  <a16:creationId xmlns:a16="http://schemas.microsoft.com/office/drawing/2014/main" id="{7ACFDA8C-9364-E785-7155-23C78560D58C}"/>
                </a:ext>
              </a:extLst>
            </p:cNvPr>
            <p:cNvCxnSpPr>
              <a:cxnSpLocks/>
              <a:stCxn id="134" idx="1"/>
              <a:endCxn id="129" idx="1"/>
            </p:cNvCxnSpPr>
            <p:nvPr/>
          </p:nvCxnSpPr>
          <p:spPr>
            <a:xfrm>
              <a:off x="3066719" y="2720002"/>
              <a:ext cx="1070210" cy="8418"/>
            </a:xfrm>
            <a:prstGeom prst="straightConnector1">
              <a:avLst/>
            </a:prstGeom>
            <a:noFill/>
            <a:ln w="28575" cap="flat" cmpd="sng" algn="ctr">
              <a:solidFill>
                <a:srgbClr val="737373"/>
              </a:solidFill>
              <a:prstDash val="solid"/>
              <a:headEnd type="none" w="lg" len="med"/>
              <a:tailEnd type="triangle"/>
            </a:ln>
            <a:effectLst/>
          </p:spPr>
        </p:cxnSp>
        <p:cxnSp>
          <p:nvCxnSpPr>
            <p:cNvPr id="132" name="Straight Arrow Connector 131">
              <a:extLst>
                <a:ext uri="{FF2B5EF4-FFF2-40B4-BE49-F238E27FC236}">
                  <a16:creationId xmlns:a16="http://schemas.microsoft.com/office/drawing/2014/main" id="{34A42758-FAA1-8613-2E09-14C67A7C981A}"/>
                </a:ext>
              </a:extLst>
            </p:cNvPr>
            <p:cNvCxnSpPr>
              <a:cxnSpLocks/>
              <a:stCxn id="135" idx="1"/>
              <a:endCxn id="126" idx="1"/>
            </p:cNvCxnSpPr>
            <p:nvPr/>
          </p:nvCxnSpPr>
          <p:spPr>
            <a:xfrm flipV="1">
              <a:off x="3066719" y="3547054"/>
              <a:ext cx="1070210" cy="443078"/>
            </a:xfrm>
            <a:prstGeom prst="straightConnector1">
              <a:avLst/>
            </a:prstGeom>
            <a:noFill/>
            <a:ln w="28575" cap="flat" cmpd="sng" algn="ctr">
              <a:solidFill>
                <a:srgbClr val="737373"/>
              </a:solidFill>
              <a:prstDash val="solid"/>
              <a:headEnd type="none" w="lg" len="med"/>
              <a:tailEnd type="triangle"/>
            </a:ln>
            <a:effectLst/>
          </p:spPr>
        </p:cxnSp>
        <p:sp>
          <p:nvSpPr>
            <p:cNvPr id="133" name="Right Brace 132">
              <a:extLst>
                <a:ext uri="{FF2B5EF4-FFF2-40B4-BE49-F238E27FC236}">
                  <a16:creationId xmlns:a16="http://schemas.microsoft.com/office/drawing/2014/main" id="{211697CE-9FCC-6CBD-9923-AA172E39ECAC}"/>
                </a:ext>
              </a:extLst>
            </p:cNvPr>
            <p:cNvSpPr/>
            <p:nvPr/>
          </p:nvSpPr>
          <p:spPr>
            <a:xfrm>
              <a:off x="2677916" y="322050"/>
              <a:ext cx="393941" cy="1533213"/>
            </a:xfrm>
            <a:prstGeom prst="rightBrace">
              <a:avLst>
                <a:gd name="adj1" fmla="val 28875"/>
                <a:gd name="adj2" fmla="val 74179"/>
              </a:avLst>
            </a:prstGeom>
            <a:noFill/>
            <a:ln w="28575" cap="flat" cmpd="sng" algn="ctr">
              <a:solidFill>
                <a:srgbClr val="737373"/>
              </a:solidFill>
              <a:prstDash val="solid"/>
              <a:headEnd type="none" w="lg" len="med"/>
              <a:tailEnd type="none" w="lg"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latin typeface="Segoe UI"/>
                <a:ea typeface="+mn-ea"/>
                <a:cs typeface="+mn-cs"/>
              </a:endParaRPr>
            </a:p>
          </p:txBody>
        </p:sp>
        <p:sp>
          <p:nvSpPr>
            <p:cNvPr id="134" name="Right Brace 133">
              <a:extLst>
                <a:ext uri="{FF2B5EF4-FFF2-40B4-BE49-F238E27FC236}">
                  <a16:creationId xmlns:a16="http://schemas.microsoft.com/office/drawing/2014/main" id="{12D1673F-1825-393B-9963-D2A16B79C28C}"/>
                </a:ext>
              </a:extLst>
            </p:cNvPr>
            <p:cNvSpPr/>
            <p:nvPr/>
          </p:nvSpPr>
          <p:spPr>
            <a:xfrm>
              <a:off x="2672778" y="1978923"/>
              <a:ext cx="393941" cy="1533213"/>
            </a:xfrm>
            <a:prstGeom prst="rightBrace">
              <a:avLst>
                <a:gd name="adj1" fmla="val 28875"/>
                <a:gd name="adj2" fmla="val 48335"/>
              </a:avLst>
            </a:prstGeom>
            <a:noFill/>
            <a:ln w="28575" cap="flat" cmpd="sng" algn="ctr">
              <a:solidFill>
                <a:srgbClr val="737373"/>
              </a:solidFill>
              <a:prstDash val="solid"/>
              <a:headEnd type="none" w="lg" len="med"/>
              <a:tailEnd type="none" w="lg"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latin typeface="Segoe UI"/>
                <a:ea typeface="+mn-ea"/>
                <a:cs typeface="+mn-cs"/>
              </a:endParaRPr>
            </a:p>
          </p:txBody>
        </p:sp>
        <p:sp>
          <p:nvSpPr>
            <p:cNvPr id="135" name="Right Brace 134">
              <a:extLst>
                <a:ext uri="{FF2B5EF4-FFF2-40B4-BE49-F238E27FC236}">
                  <a16:creationId xmlns:a16="http://schemas.microsoft.com/office/drawing/2014/main" id="{1257A9E6-4E9A-C918-A03D-716214687246}"/>
                </a:ext>
              </a:extLst>
            </p:cNvPr>
            <p:cNvSpPr/>
            <p:nvPr/>
          </p:nvSpPr>
          <p:spPr>
            <a:xfrm>
              <a:off x="2672778" y="3605847"/>
              <a:ext cx="393941" cy="1533213"/>
            </a:xfrm>
            <a:prstGeom prst="rightBrace">
              <a:avLst>
                <a:gd name="adj1" fmla="val 28875"/>
                <a:gd name="adj2" fmla="val 25064"/>
              </a:avLst>
            </a:prstGeom>
            <a:noFill/>
            <a:ln w="28575" cap="flat" cmpd="sng" algn="ctr">
              <a:solidFill>
                <a:srgbClr val="737373"/>
              </a:solidFill>
              <a:prstDash val="solid"/>
              <a:headEnd type="none" w="lg" len="med"/>
              <a:tailEnd type="none" w="lg"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latin typeface="Segoe UI"/>
                <a:ea typeface="+mn-ea"/>
                <a:cs typeface="+mn-cs"/>
              </a:endParaRPr>
            </a:p>
          </p:txBody>
        </p:sp>
        <p:sp>
          <p:nvSpPr>
            <p:cNvPr id="136" name="TextBox 135">
              <a:extLst>
                <a:ext uri="{FF2B5EF4-FFF2-40B4-BE49-F238E27FC236}">
                  <a16:creationId xmlns:a16="http://schemas.microsoft.com/office/drawing/2014/main" id="{31A4322C-A89E-3CC9-5C61-0AC7FE6C8A17}"/>
                </a:ext>
              </a:extLst>
            </p:cNvPr>
            <p:cNvSpPr txBox="1"/>
            <p:nvPr/>
          </p:nvSpPr>
          <p:spPr>
            <a:xfrm>
              <a:off x="8291194" y="1414808"/>
              <a:ext cx="822960" cy="2584849"/>
            </a:xfrm>
            <a:prstGeom prst="rect">
              <a:avLst/>
            </a:prstGeom>
            <a:solidFill>
              <a:srgbClr val="243A5E"/>
            </a:solidFill>
            <a:ln>
              <a:noFill/>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lvl="0" algn="ctr">
                <a:lnSpc>
                  <a:spcPct val="90000"/>
                </a:lnSpc>
                <a:spcAft>
                  <a:spcPts val="600"/>
                </a:spcAft>
                <a:defRPr sz="1000"/>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latin typeface="Segoe UI"/>
                  <a:ea typeface="+mn-ea"/>
                  <a:cs typeface="+mn-cs"/>
                </a:rPr>
                <a:t>Activations</a:t>
              </a:r>
            </a:p>
          </p:txBody>
        </p:sp>
        <p:sp>
          <p:nvSpPr>
            <p:cNvPr id="137" name="TextBox 136">
              <a:extLst>
                <a:ext uri="{FF2B5EF4-FFF2-40B4-BE49-F238E27FC236}">
                  <a16:creationId xmlns:a16="http://schemas.microsoft.com/office/drawing/2014/main" id="{7A9F8A2F-F7FF-2A17-6E24-1943D843FF21}"/>
                </a:ext>
              </a:extLst>
            </p:cNvPr>
            <p:cNvSpPr txBox="1"/>
            <p:nvPr/>
          </p:nvSpPr>
          <p:spPr>
            <a:xfrm>
              <a:off x="4136929" y="4154518"/>
              <a:ext cx="3955590" cy="822960"/>
            </a:xfrm>
            <a:prstGeom prst="rect">
              <a:avLst/>
            </a:prstGeom>
            <a:solidFill>
              <a:srgbClr val="243A5E"/>
            </a:solidFill>
            <a:ln>
              <a:noFill/>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lvl="0" algn="ctr">
                <a:lnSpc>
                  <a:spcPct val="90000"/>
                </a:lnSpc>
                <a:spcAft>
                  <a:spcPts val="600"/>
                </a:spcAft>
                <a:defRPr sz="1000"/>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latin typeface="Segoe UI"/>
                  <a:ea typeface="+mn-ea"/>
                  <a:cs typeface="+mn-cs"/>
                </a:rPr>
                <a:t>Extensibility</a:t>
              </a:r>
            </a:p>
          </p:txBody>
        </p:sp>
        <p:sp>
          <p:nvSpPr>
            <p:cNvPr id="138" name="Rectangle 137">
              <a:extLst>
                <a:ext uri="{FF2B5EF4-FFF2-40B4-BE49-F238E27FC236}">
                  <a16:creationId xmlns:a16="http://schemas.microsoft.com/office/drawing/2014/main" id="{299B646D-F7DB-FD02-139F-BD189467F1F3}"/>
                </a:ext>
              </a:extLst>
            </p:cNvPr>
            <p:cNvSpPr/>
            <p:nvPr/>
          </p:nvSpPr>
          <p:spPr bwMode="auto">
            <a:xfrm>
              <a:off x="180975" y="322050"/>
              <a:ext cx="2395772" cy="1533213"/>
            </a:xfrm>
            <a:prstGeom prst="rect">
              <a:avLst/>
            </a:prstGeom>
            <a:solidFill>
              <a:srgbClr val="BDF7BD"/>
            </a:solidFill>
            <a:ln w="1270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E6E6E6">
                      <a:lumMod val="25000"/>
                    </a:srgbClr>
                  </a:solidFill>
                  <a:effectLst/>
                  <a:uLnTx/>
                  <a:uFillTx/>
                  <a:latin typeface="Segoe UI"/>
                  <a:ea typeface="+mn-ea"/>
                  <a:cs typeface="+mn-cs"/>
                </a:rPr>
                <a:t>System A</a:t>
              </a:r>
            </a:p>
            <a:p>
              <a:pPr marL="171450" marR="0" lvl="0" indent="-171450" defTabSz="932472" eaLnBrk="1" fontAlgn="base" latinLnBrk="0" hangingPunct="1">
                <a:lnSpc>
                  <a:spcPct val="90000"/>
                </a:lnSpc>
                <a:spcBef>
                  <a:spcPct val="0"/>
                </a:spcBef>
                <a:spcAft>
                  <a:spcPct val="0"/>
                </a:spcAft>
                <a:buClrTx/>
                <a:buSzTx/>
                <a:buFont typeface="Arial" panose="020B0604020202020204" pitchFamily="34" charset="0"/>
                <a:buChar char="•"/>
                <a:tabLst/>
                <a:defRPr/>
              </a:pPr>
              <a:r>
                <a:rPr kumimoji="0" lang="en-US" sz="1100" b="0" i="0" u="none" strike="noStrike" kern="0" cap="none" spc="0" normalizeH="0" baseline="0" noProof="0" dirty="0">
                  <a:ln>
                    <a:noFill/>
                  </a:ln>
                  <a:solidFill>
                    <a:srgbClr val="E6E6E6">
                      <a:lumMod val="25000"/>
                    </a:srgbClr>
                  </a:solidFill>
                  <a:effectLst/>
                  <a:uLnTx/>
                  <a:uFillTx/>
                  <a:latin typeface="Segoe UI"/>
                  <a:ea typeface="+mn-ea"/>
                  <a:cs typeface="+mn-cs"/>
                </a:rPr>
                <a:t>Dataset AA</a:t>
              </a:r>
            </a:p>
            <a:p>
              <a:pPr marL="0" marR="0" lvl="0" indent="0" defTabSz="932472"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E6E6E6">
                      <a:lumMod val="25000"/>
                    </a:srgbClr>
                  </a:solidFill>
                  <a:effectLst/>
                  <a:uLnTx/>
                  <a:uFillTx/>
                  <a:latin typeface="Segoe UI"/>
                  <a:ea typeface="+mn-ea"/>
                  <a:cs typeface="+mn-cs"/>
                </a:rPr>
                <a:t>System B</a:t>
              </a:r>
            </a:p>
            <a:p>
              <a:pPr marL="171450" marR="0" lvl="0" indent="-171450" defTabSz="932472" eaLnBrk="1" fontAlgn="base" latinLnBrk="0" hangingPunct="1">
                <a:lnSpc>
                  <a:spcPct val="90000"/>
                </a:lnSpc>
                <a:spcBef>
                  <a:spcPct val="0"/>
                </a:spcBef>
                <a:spcAft>
                  <a:spcPct val="0"/>
                </a:spcAft>
                <a:buClrTx/>
                <a:buSzTx/>
                <a:buFont typeface="Arial" panose="020B0604020202020204" pitchFamily="34" charset="0"/>
                <a:buChar char="•"/>
                <a:tabLst/>
                <a:defRPr/>
              </a:pPr>
              <a:r>
                <a:rPr kumimoji="0" lang="en-US" sz="1100" b="0" i="0" u="none" strike="noStrike" kern="0" cap="none" spc="0" normalizeH="0" baseline="0" noProof="0" dirty="0">
                  <a:ln>
                    <a:noFill/>
                  </a:ln>
                  <a:solidFill>
                    <a:srgbClr val="E6E6E6">
                      <a:lumMod val="25000"/>
                    </a:srgbClr>
                  </a:solidFill>
                  <a:effectLst/>
                  <a:uLnTx/>
                  <a:uFillTx/>
                  <a:latin typeface="Segoe UI"/>
                  <a:ea typeface="+mn-ea"/>
                  <a:cs typeface="+mn-cs"/>
                </a:rPr>
                <a:t>Dataset BA</a:t>
              </a:r>
            </a:p>
            <a:p>
              <a:pPr marL="0" marR="0" lvl="0" indent="0" defTabSz="932472"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dirty="0">
                <a:ln>
                  <a:noFill/>
                </a:ln>
                <a:solidFill>
                  <a:srgbClr val="E6E6E6">
                    <a:lumMod val="25000"/>
                  </a:srgbClr>
                </a:solidFill>
                <a:effectLst/>
                <a:uLnTx/>
                <a:uFillTx/>
                <a:latin typeface="Segoe UI"/>
                <a:ea typeface="+mn-ea"/>
                <a:cs typeface="+mn-cs"/>
              </a:endParaRPr>
            </a:p>
          </p:txBody>
        </p:sp>
        <p:sp>
          <p:nvSpPr>
            <p:cNvPr id="139" name="Rectangle 138">
              <a:extLst>
                <a:ext uri="{FF2B5EF4-FFF2-40B4-BE49-F238E27FC236}">
                  <a16:creationId xmlns:a16="http://schemas.microsoft.com/office/drawing/2014/main" id="{250BB5EA-2523-01BB-232B-03F7A97C1123}"/>
                </a:ext>
              </a:extLst>
            </p:cNvPr>
            <p:cNvSpPr/>
            <p:nvPr/>
          </p:nvSpPr>
          <p:spPr bwMode="auto">
            <a:xfrm>
              <a:off x="173179" y="1963948"/>
              <a:ext cx="2395772" cy="1533213"/>
            </a:xfrm>
            <a:prstGeom prst="rect">
              <a:avLst/>
            </a:prstGeom>
            <a:solidFill>
              <a:srgbClr val="BDF7BD"/>
            </a:solidFill>
            <a:ln w="1270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E6E6E6">
                      <a:lumMod val="25000"/>
                    </a:srgbClr>
                  </a:solidFill>
                  <a:effectLst/>
                  <a:uLnTx/>
                  <a:uFillTx/>
                  <a:latin typeface="Segoe UI"/>
                  <a:ea typeface="+mn-ea"/>
                  <a:cs typeface="+mn-cs"/>
                </a:rPr>
                <a:t>System A</a:t>
              </a:r>
            </a:p>
            <a:p>
              <a:pPr marL="171450" marR="0" lvl="0" indent="-171450" defTabSz="932472" eaLnBrk="1" fontAlgn="base" latinLnBrk="0" hangingPunct="1">
                <a:lnSpc>
                  <a:spcPct val="90000"/>
                </a:lnSpc>
                <a:spcBef>
                  <a:spcPct val="0"/>
                </a:spcBef>
                <a:spcAft>
                  <a:spcPct val="0"/>
                </a:spcAft>
                <a:buClrTx/>
                <a:buSzTx/>
                <a:buFont typeface="Arial" panose="020B0604020202020204" pitchFamily="34" charset="0"/>
                <a:buChar char="•"/>
                <a:tabLst/>
                <a:defRPr/>
              </a:pPr>
              <a:r>
                <a:rPr kumimoji="0" lang="en-US" sz="1100" b="0" i="0" u="none" strike="noStrike" kern="0" cap="none" spc="0" normalizeH="0" baseline="0" noProof="0" dirty="0">
                  <a:ln>
                    <a:noFill/>
                  </a:ln>
                  <a:solidFill>
                    <a:srgbClr val="E6E6E6">
                      <a:lumMod val="25000"/>
                    </a:srgbClr>
                  </a:solidFill>
                  <a:effectLst/>
                  <a:uLnTx/>
                  <a:uFillTx/>
                  <a:latin typeface="Segoe UI"/>
                  <a:ea typeface="+mn-ea"/>
                  <a:cs typeface="+mn-cs"/>
                </a:rPr>
                <a:t>Dataset AB</a:t>
              </a:r>
            </a:p>
            <a:p>
              <a:pPr marL="0" marR="0" lvl="0" indent="0" defTabSz="932472"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E6E6E6">
                      <a:lumMod val="25000"/>
                    </a:srgbClr>
                  </a:solidFill>
                  <a:effectLst/>
                  <a:uLnTx/>
                  <a:uFillTx/>
                  <a:latin typeface="Segoe UI"/>
                  <a:ea typeface="+mn-ea"/>
                  <a:cs typeface="+mn-cs"/>
                </a:rPr>
                <a:t>System C</a:t>
              </a:r>
              <a:endParaRPr lang="en-US" sz="1200" kern="0" dirty="0">
                <a:solidFill>
                  <a:srgbClr val="E6E6E6">
                    <a:lumMod val="25000"/>
                  </a:srgbClr>
                </a:solidFill>
                <a:latin typeface="Segoe UI"/>
              </a:endParaRPr>
            </a:p>
            <a:p>
              <a:pPr marL="171450" marR="0" lvl="0" indent="-171450" defTabSz="932472" eaLnBrk="1" fontAlgn="base" latinLnBrk="0" hangingPunct="1">
                <a:lnSpc>
                  <a:spcPct val="90000"/>
                </a:lnSpc>
                <a:spcBef>
                  <a:spcPct val="0"/>
                </a:spcBef>
                <a:spcAft>
                  <a:spcPct val="0"/>
                </a:spcAft>
                <a:buClrTx/>
                <a:buSzTx/>
                <a:buFont typeface="Arial" panose="020B0604020202020204" pitchFamily="34" charset="0"/>
                <a:buChar char="•"/>
                <a:tabLst/>
                <a:defRPr/>
              </a:pPr>
              <a:r>
                <a:rPr kumimoji="0" lang="en-US" sz="1100" b="0" i="0" u="none" strike="noStrike" kern="0" cap="none" spc="0" normalizeH="0" baseline="0" noProof="0" dirty="0">
                  <a:ln>
                    <a:noFill/>
                  </a:ln>
                  <a:solidFill>
                    <a:srgbClr val="E6E6E6">
                      <a:lumMod val="25000"/>
                    </a:srgbClr>
                  </a:solidFill>
                  <a:effectLst/>
                  <a:uLnTx/>
                  <a:uFillTx/>
                  <a:latin typeface="Segoe UI"/>
                  <a:ea typeface="+mn-ea"/>
                  <a:cs typeface="+mn-cs"/>
                </a:rPr>
                <a:t>Dataset CA</a:t>
              </a:r>
            </a:p>
            <a:p>
              <a:pPr marL="285750" marR="0" lvl="0" indent="-285750" defTabSz="932472" eaLnBrk="1" fontAlgn="base" latinLnBrk="0" hangingPunct="1">
                <a:lnSpc>
                  <a:spcPct val="90000"/>
                </a:lnSpc>
                <a:spcBef>
                  <a:spcPct val="0"/>
                </a:spcBef>
                <a:spcAft>
                  <a:spcPct val="0"/>
                </a:spcAft>
                <a:buClrTx/>
                <a:buSzTx/>
                <a:buFont typeface="Arial" panose="020B0604020202020204" pitchFamily="34" charset="0"/>
                <a:buChar char="•"/>
                <a:tabLst/>
                <a:defRPr/>
              </a:pPr>
              <a:endParaRPr kumimoji="0" lang="en-US" sz="1200" b="0" i="0" u="none" strike="noStrike" kern="0" cap="none" spc="0" normalizeH="0" baseline="0" noProof="0" dirty="0">
                <a:ln>
                  <a:noFill/>
                </a:ln>
                <a:solidFill>
                  <a:srgbClr val="E6E6E6">
                    <a:lumMod val="25000"/>
                  </a:srgbClr>
                </a:solidFill>
                <a:effectLst/>
                <a:uLnTx/>
                <a:uFillTx/>
                <a:latin typeface="Segoe UI"/>
                <a:ea typeface="+mn-ea"/>
                <a:cs typeface="+mn-cs"/>
              </a:endParaRPr>
            </a:p>
          </p:txBody>
        </p:sp>
        <p:sp>
          <p:nvSpPr>
            <p:cNvPr id="140" name="Rectangle 139">
              <a:extLst>
                <a:ext uri="{FF2B5EF4-FFF2-40B4-BE49-F238E27FC236}">
                  <a16:creationId xmlns:a16="http://schemas.microsoft.com/office/drawing/2014/main" id="{C6F6CF4A-3786-AFC3-8996-E4CC992A9C35}"/>
                </a:ext>
              </a:extLst>
            </p:cNvPr>
            <p:cNvSpPr/>
            <p:nvPr/>
          </p:nvSpPr>
          <p:spPr bwMode="auto">
            <a:xfrm>
              <a:off x="191843" y="3605846"/>
              <a:ext cx="2395772" cy="1533213"/>
            </a:xfrm>
            <a:prstGeom prst="rect">
              <a:avLst/>
            </a:prstGeom>
            <a:solidFill>
              <a:srgbClr val="F2F2F2"/>
            </a:solidFill>
            <a:ln w="1270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E6E6E6">
                      <a:lumMod val="25000"/>
                    </a:srgbClr>
                  </a:solidFill>
                  <a:effectLst/>
                  <a:uLnTx/>
                  <a:uFillTx/>
                  <a:latin typeface="Segoe UI"/>
                  <a:ea typeface="+mn-ea"/>
                  <a:cs typeface="+mn-cs"/>
                </a:rPr>
                <a:t>N/A</a:t>
              </a:r>
            </a:p>
          </p:txBody>
        </p:sp>
        <p:sp>
          <p:nvSpPr>
            <p:cNvPr id="141" name="TextBox 140">
              <a:extLst>
                <a:ext uri="{FF2B5EF4-FFF2-40B4-BE49-F238E27FC236}">
                  <a16:creationId xmlns:a16="http://schemas.microsoft.com/office/drawing/2014/main" id="{C7FC6D66-D823-B924-33DC-753E571280BB}"/>
                </a:ext>
              </a:extLst>
            </p:cNvPr>
            <p:cNvSpPr txBox="1"/>
            <p:nvPr/>
          </p:nvSpPr>
          <p:spPr>
            <a:xfrm>
              <a:off x="6187588" y="2151604"/>
              <a:ext cx="1920240" cy="548640"/>
            </a:xfrm>
            <a:prstGeom prst="rect">
              <a:avLst/>
            </a:prstGeom>
            <a:solidFill>
              <a:srgbClr val="BDF7BD"/>
            </a:solid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marR="0" lvl="0" indent="0" algn="ctr" fontAlgn="auto">
                <a:lnSpc>
                  <a:spcPct val="100000"/>
                </a:lnSpc>
                <a:spcBef>
                  <a:spcPts val="0"/>
                </a:spcBef>
                <a:spcAft>
                  <a:spcPts val="0"/>
                </a:spcAft>
                <a:buClrTx/>
                <a:buSzTx/>
                <a:buFontTx/>
                <a:buNone/>
                <a:tabLst/>
                <a:defRPr kumimoji="0" sz="800" b="0" i="0" u="none" strike="noStrike" cap="none" spc="0" normalizeH="0" baseline="0">
                  <a:ln>
                    <a:noFill/>
                  </a:ln>
                  <a:solidFill>
                    <a:prstClr val="black"/>
                  </a:solidFill>
                  <a:effectLst/>
                  <a:uLnTx/>
                  <a:uFillTx/>
                  <a:latin typeface="Segoe UI"/>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E6E6E6">
                      <a:lumMod val="25000"/>
                    </a:srgbClr>
                  </a:solidFill>
                  <a:effectLst/>
                  <a:uLnTx/>
                  <a:uFillTx/>
                  <a:latin typeface="Segoe UI"/>
                  <a:ea typeface="+mn-ea"/>
                  <a:cs typeface="+mn-cs"/>
                </a:rPr>
                <a:t>OOB Prediction Models</a:t>
              </a:r>
            </a:p>
            <a:p>
              <a:pPr marL="171450" marR="0" lvl="0" indent="-171450" algn="ctr" defTabSz="91440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000" b="0" i="0" u="none" strike="noStrike" kern="0" cap="none" spc="0" normalizeH="0" baseline="0" noProof="0" dirty="0">
                  <a:ln>
                    <a:noFill/>
                  </a:ln>
                  <a:solidFill>
                    <a:srgbClr val="E6E6E6">
                      <a:lumMod val="25000"/>
                    </a:srgbClr>
                  </a:solidFill>
                  <a:effectLst/>
                  <a:uLnTx/>
                  <a:uFillTx/>
                  <a:latin typeface="Segoe UI"/>
                  <a:ea typeface="+mn-ea"/>
                  <a:cs typeface="+mn-cs"/>
                </a:rPr>
                <a:t>Transaction Churn</a:t>
              </a:r>
              <a:endParaRPr kumimoji="0" lang="en-US" sz="800" b="0" i="0" u="none" strike="noStrike" kern="0" cap="none" spc="0" normalizeH="0" baseline="0" noProof="0" dirty="0">
                <a:ln>
                  <a:noFill/>
                </a:ln>
                <a:solidFill>
                  <a:srgbClr val="E6E6E6">
                    <a:lumMod val="25000"/>
                  </a:srgbClr>
                </a:solidFill>
                <a:effectLst/>
                <a:uLnTx/>
                <a:uFillTx/>
                <a:latin typeface="Segoe UI"/>
                <a:ea typeface="+mn-ea"/>
                <a:cs typeface="+mn-cs"/>
              </a:endParaRPr>
            </a:p>
          </p:txBody>
        </p:sp>
        <p:sp>
          <p:nvSpPr>
            <p:cNvPr id="142" name="TextBox 141">
              <a:extLst>
                <a:ext uri="{FF2B5EF4-FFF2-40B4-BE49-F238E27FC236}">
                  <a16:creationId xmlns:a16="http://schemas.microsoft.com/office/drawing/2014/main" id="{9757F075-DED0-E224-27F9-7938F4912EB5}"/>
                </a:ext>
              </a:extLst>
            </p:cNvPr>
            <p:cNvSpPr txBox="1"/>
            <p:nvPr/>
          </p:nvSpPr>
          <p:spPr>
            <a:xfrm>
              <a:off x="6187588" y="2762308"/>
              <a:ext cx="1920240" cy="548640"/>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marR="0" lvl="0" indent="0" algn="ctr" fontAlgn="auto">
                <a:lnSpc>
                  <a:spcPct val="100000"/>
                </a:lnSpc>
                <a:spcBef>
                  <a:spcPts val="0"/>
                </a:spcBef>
                <a:spcAft>
                  <a:spcPts val="0"/>
                </a:spcAft>
                <a:buClrTx/>
                <a:buSzTx/>
                <a:buFontTx/>
                <a:buNone/>
                <a:tabLst/>
                <a:defRPr kumimoji="0" sz="800" b="0" i="0" u="none" strike="noStrike" cap="none" spc="0" normalizeH="0" baseline="0">
                  <a:ln>
                    <a:noFill/>
                  </a:ln>
                  <a:solidFill>
                    <a:prstClr val="black"/>
                  </a:solidFill>
                  <a:effectLst/>
                  <a:uLnTx/>
                  <a:uFillTx/>
                  <a:latin typeface="Segoe UI"/>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E6E6E6">
                      <a:lumMod val="25000"/>
                    </a:srgbClr>
                  </a:solidFill>
                  <a:effectLst/>
                  <a:uLnTx/>
                  <a:uFillTx/>
                  <a:latin typeface="Segoe UI"/>
                  <a:ea typeface="+mn-ea"/>
                  <a:cs typeface="+mn-cs"/>
                </a:rPr>
                <a:t>Measures</a:t>
              </a:r>
              <a:endParaRPr kumimoji="0" lang="en-US" sz="800" b="0" i="0" u="none" strike="noStrike" kern="0" cap="none" spc="0" normalizeH="0" baseline="0" noProof="0" dirty="0">
                <a:ln>
                  <a:noFill/>
                </a:ln>
                <a:solidFill>
                  <a:srgbClr val="E6E6E6">
                    <a:lumMod val="25000"/>
                  </a:srgbClr>
                </a:solidFill>
                <a:effectLst/>
                <a:uLnTx/>
                <a:uFillTx/>
                <a:latin typeface="Segoe UI"/>
                <a:ea typeface="+mn-ea"/>
                <a:cs typeface="+mn-cs"/>
              </a:endParaRPr>
            </a:p>
          </p:txBody>
        </p:sp>
        <p:sp>
          <p:nvSpPr>
            <p:cNvPr id="143" name="TextBox 142">
              <a:extLst>
                <a:ext uri="{FF2B5EF4-FFF2-40B4-BE49-F238E27FC236}">
                  <a16:creationId xmlns:a16="http://schemas.microsoft.com/office/drawing/2014/main" id="{1B472122-6219-5849-E84A-2FEA9C87A65D}"/>
                </a:ext>
              </a:extLst>
            </p:cNvPr>
            <p:cNvSpPr txBox="1"/>
            <p:nvPr/>
          </p:nvSpPr>
          <p:spPr>
            <a:xfrm>
              <a:off x="6172279" y="3373013"/>
              <a:ext cx="1920240" cy="548640"/>
            </a:xfrm>
            <a:prstGeom prst="rect">
              <a:avLst/>
            </a:prstGeom>
            <a:solidFill>
              <a:srgbClr val="BDF7BD"/>
            </a:solid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marR="0" lvl="0" indent="0" algn="ctr" fontAlgn="auto">
                <a:lnSpc>
                  <a:spcPct val="100000"/>
                </a:lnSpc>
                <a:spcBef>
                  <a:spcPts val="0"/>
                </a:spcBef>
                <a:spcAft>
                  <a:spcPts val="0"/>
                </a:spcAft>
                <a:buClrTx/>
                <a:buSzTx/>
                <a:buFontTx/>
                <a:buNone/>
                <a:tabLst/>
                <a:defRPr kumimoji="0" sz="800" b="0" i="0" u="none" strike="noStrike" cap="none" spc="0" normalizeH="0" baseline="0">
                  <a:ln>
                    <a:noFill/>
                  </a:ln>
                  <a:solidFill>
                    <a:prstClr val="black"/>
                  </a:solidFill>
                  <a:effectLst/>
                  <a:uLnTx/>
                  <a:uFillTx/>
                  <a:latin typeface="Segoe UI"/>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E6E6E6">
                      <a:lumMod val="25000"/>
                    </a:srgbClr>
                  </a:solidFill>
                  <a:effectLst/>
                  <a:uLnTx/>
                  <a:uFillTx/>
                  <a:latin typeface="Segoe UI"/>
                  <a:ea typeface="+mn-ea"/>
                  <a:cs typeface="+mn-cs"/>
                </a:rPr>
                <a:t>Segments</a:t>
              </a:r>
            </a:p>
            <a:p>
              <a:pPr marL="171450" marR="0" lvl="0" indent="-171450" algn="ctr"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0" cap="none" spc="0" normalizeH="0" baseline="0" noProof="0" dirty="0">
                  <a:ln>
                    <a:noFill/>
                  </a:ln>
                  <a:solidFill>
                    <a:srgbClr val="E6E6E6">
                      <a:lumMod val="25000"/>
                    </a:srgbClr>
                  </a:solidFill>
                  <a:effectLst/>
                  <a:uLnTx/>
                  <a:uFillTx/>
                  <a:latin typeface="Segoe UI"/>
                  <a:ea typeface="+mn-ea"/>
                  <a:cs typeface="+mn-cs"/>
                </a:rPr>
                <a:t>“High risk of churn” …</a:t>
              </a:r>
              <a:endParaRPr kumimoji="0" lang="en-US" sz="800" b="0" i="0" u="none" strike="noStrike" kern="0" cap="none" spc="0" normalizeH="0" baseline="0" noProof="0" dirty="0">
                <a:ln>
                  <a:noFill/>
                </a:ln>
                <a:solidFill>
                  <a:srgbClr val="E6E6E6">
                    <a:lumMod val="25000"/>
                  </a:srgbClr>
                </a:solidFill>
                <a:effectLst/>
                <a:uLnTx/>
                <a:uFillTx/>
                <a:latin typeface="Segoe UI"/>
                <a:ea typeface="+mn-ea"/>
                <a:cs typeface="+mn-cs"/>
              </a:endParaRPr>
            </a:p>
          </p:txBody>
        </p:sp>
        <p:sp>
          <p:nvSpPr>
            <p:cNvPr id="144" name="Rectangle 143">
              <a:extLst>
                <a:ext uri="{FF2B5EF4-FFF2-40B4-BE49-F238E27FC236}">
                  <a16:creationId xmlns:a16="http://schemas.microsoft.com/office/drawing/2014/main" id="{3638564C-B921-FC69-5D22-DDDC282DE85E}"/>
                </a:ext>
              </a:extLst>
            </p:cNvPr>
            <p:cNvSpPr/>
            <p:nvPr/>
          </p:nvSpPr>
          <p:spPr bwMode="auto">
            <a:xfrm>
              <a:off x="9533972" y="322049"/>
              <a:ext cx="2395772" cy="1143000"/>
            </a:xfrm>
            <a:prstGeom prst="rect">
              <a:avLst/>
            </a:prstGeom>
            <a:solidFill>
              <a:srgbClr val="BDF7BD"/>
            </a:solidFill>
            <a:ln w="1270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90000"/>
                </a:lnSpc>
                <a:spcBef>
                  <a:spcPct val="0"/>
                </a:spcBef>
                <a:spcAft>
                  <a:spcPct val="0"/>
                </a:spcAft>
                <a:buClrTx/>
                <a:buSzTx/>
                <a:buFontTx/>
                <a:buNone/>
                <a:tabLst/>
                <a:defRPr/>
              </a:pPr>
              <a:r>
                <a:rPr kumimoji="0" lang="en-US" sz="1100" b="0" i="0" u="none" strike="noStrike" kern="0" cap="none" spc="0" normalizeH="0" baseline="0" noProof="0" dirty="0">
                  <a:ln>
                    <a:noFill/>
                  </a:ln>
                  <a:solidFill>
                    <a:srgbClr val="E6E6E6">
                      <a:lumMod val="25000"/>
                    </a:srgbClr>
                  </a:solidFill>
                  <a:effectLst/>
                  <a:uLnTx/>
                  <a:uFillTx/>
                  <a:latin typeface="Segoe UI"/>
                  <a:ea typeface="+mn-ea"/>
                  <a:cs typeface="+mn-cs"/>
                </a:rPr>
                <a:t>MarTech</a:t>
              </a:r>
            </a:p>
            <a:p>
              <a:pPr marL="171450" marR="0" lvl="0" indent="-171450" defTabSz="932472" eaLnBrk="1" fontAlgn="base" latinLnBrk="0" hangingPunct="1">
                <a:lnSpc>
                  <a:spcPct val="90000"/>
                </a:lnSpc>
                <a:spcBef>
                  <a:spcPct val="0"/>
                </a:spcBef>
                <a:spcAft>
                  <a:spcPct val="0"/>
                </a:spcAft>
                <a:buClrTx/>
                <a:buSzTx/>
                <a:buFont typeface="Arial" panose="020B0604020202020204" pitchFamily="34" charset="0"/>
                <a:buChar char="•"/>
                <a:tabLst/>
                <a:defRPr/>
              </a:pPr>
              <a:r>
                <a:rPr lang="en-US" sz="1100" kern="0" dirty="0">
                  <a:solidFill>
                    <a:srgbClr val="E6E6E6">
                      <a:lumMod val="25000"/>
                    </a:srgbClr>
                  </a:solidFill>
                  <a:latin typeface="Segoe UI"/>
                </a:rPr>
                <a:t>Email campaign to “High risk of churn” customers </a:t>
              </a:r>
              <a:endParaRPr kumimoji="0" lang="en-US" sz="1100" b="0" i="0" u="none" strike="noStrike" kern="0" cap="none" spc="0" normalizeH="0" baseline="0" noProof="0" dirty="0">
                <a:ln>
                  <a:noFill/>
                </a:ln>
                <a:solidFill>
                  <a:srgbClr val="E6E6E6">
                    <a:lumMod val="25000"/>
                  </a:srgbClr>
                </a:solidFill>
                <a:effectLst/>
                <a:uLnTx/>
                <a:uFillTx/>
                <a:latin typeface="Segoe UI"/>
                <a:ea typeface="+mn-ea"/>
                <a:cs typeface="+mn-cs"/>
              </a:endParaRPr>
            </a:p>
          </p:txBody>
        </p:sp>
        <p:sp>
          <p:nvSpPr>
            <p:cNvPr id="145" name="Rectangle 144">
              <a:extLst>
                <a:ext uri="{FF2B5EF4-FFF2-40B4-BE49-F238E27FC236}">
                  <a16:creationId xmlns:a16="http://schemas.microsoft.com/office/drawing/2014/main" id="{71A50AEA-547D-534C-4A33-00FB496C05FF}"/>
                </a:ext>
              </a:extLst>
            </p:cNvPr>
            <p:cNvSpPr/>
            <p:nvPr/>
          </p:nvSpPr>
          <p:spPr bwMode="auto">
            <a:xfrm>
              <a:off x="9533972" y="1547918"/>
              <a:ext cx="2395772" cy="1143000"/>
            </a:xfrm>
            <a:prstGeom prst="rect">
              <a:avLst/>
            </a:prstGeom>
            <a:solidFill>
              <a:srgbClr val="F2F2F2"/>
            </a:solidFill>
            <a:ln w="1270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90000"/>
                </a:lnSpc>
                <a:spcBef>
                  <a:spcPct val="0"/>
                </a:spcBef>
                <a:spcAft>
                  <a:spcPct val="0"/>
                </a:spcAft>
                <a:buClrTx/>
                <a:buSzTx/>
                <a:buFontTx/>
                <a:buNone/>
                <a:tabLst/>
                <a:defRPr/>
              </a:pPr>
              <a:r>
                <a:rPr kumimoji="0" lang="en-US" sz="1100" b="0" i="0" u="none" strike="noStrike" kern="0" cap="none" spc="0" normalizeH="0" baseline="0" noProof="0" dirty="0">
                  <a:ln>
                    <a:noFill/>
                  </a:ln>
                  <a:solidFill>
                    <a:srgbClr val="E6E6E6">
                      <a:lumMod val="25000"/>
                    </a:srgbClr>
                  </a:solidFill>
                  <a:effectLst/>
                  <a:uLnTx/>
                  <a:uFillTx/>
                  <a:latin typeface="Segoe UI"/>
                  <a:ea typeface="+mn-ea"/>
                  <a:cs typeface="+mn-cs"/>
                </a:rPr>
                <a:t>AdTech</a:t>
              </a:r>
            </a:p>
            <a:p>
              <a:pPr marL="285750" marR="0" lvl="0" indent="-285750" defTabSz="932472" eaLnBrk="1" fontAlgn="base" latinLnBrk="0" hangingPunct="1">
                <a:lnSpc>
                  <a:spcPct val="90000"/>
                </a:lnSpc>
                <a:spcBef>
                  <a:spcPct val="0"/>
                </a:spcBef>
                <a:spcAft>
                  <a:spcPct val="0"/>
                </a:spcAft>
                <a:buClrTx/>
                <a:buSzTx/>
                <a:buFont typeface="Arial" panose="020B0604020202020204" pitchFamily="34" charset="0"/>
                <a:buChar char="•"/>
                <a:tabLst/>
                <a:defRPr/>
              </a:pPr>
              <a:endParaRPr kumimoji="0" lang="en-US" sz="1100" b="0" i="0" u="none" strike="noStrike" kern="0" cap="none" spc="0" normalizeH="0" baseline="0" noProof="0" dirty="0">
                <a:ln>
                  <a:noFill/>
                </a:ln>
                <a:solidFill>
                  <a:srgbClr val="E6E6E6">
                    <a:lumMod val="25000"/>
                  </a:srgbClr>
                </a:solidFill>
                <a:effectLst/>
                <a:uLnTx/>
                <a:uFillTx/>
                <a:latin typeface="Segoe UI"/>
                <a:ea typeface="+mn-ea"/>
                <a:cs typeface="+mn-cs"/>
              </a:endParaRPr>
            </a:p>
          </p:txBody>
        </p:sp>
        <p:sp>
          <p:nvSpPr>
            <p:cNvPr id="146" name="Rectangle 145">
              <a:extLst>
                <a:ext uri="{FF2B5EF4-FFF2-40B4-BE49-F238E27FC236}">
                  <a16:creationId xmlns:a16="http://schemas.microsoft.com/office/drawing/2014/main" id="{9D2FE35C-4770-43DE-37B3-0FF0C340A6EA}"/>
                </a:ext>
              </a:extLst>
            </p:cNvPr>
            <p:cNvSpPr/>
            <p:nvPr/>
          </p:nvSpPr>
          <p:spPr bwMode="auto">
            <a:xfrm>
              <a:off x="9533972" y="2773787"/>
              <a:ext cx="2395772" cy="1143000"/>
            </a:xfrm>
            <a:prstGeom prst="rect">
              <a:avLst/>
            </a:prstGeom>
            <a:solidFill>
              <a:srgbClr val="F2F2F2"/>
            </a:solidFill>
            <a:ln w="1270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90000"/>
                </a:lnSpc>
                <a:spcBef>
                  <a:spcPct val="0"/>
                </a:spcBef>
                <a:spcAft>
                  <a:spcPct val="0"/>
                </a:spcAft>
                <a:buClrTx/>
                <a:buSzTx/>
                <a:buFontTx/>
                <a:buNone/>
                <a:tabLst/>
                <a:defRPr/>
              </a:pPr>
              <a:r>
                <a:rPr kumimoji="0" lang="en-US" sz="1100" b="0" i="0" u="none" strike="noStrike" kern="0" cap="none" spc="0" normalizeH="0" baseline="0" noProof="0" dirty="0">
                  <a:ln>
                    <a:noFill/>
                  </a:ln>
                  <a:solidFill>
                    <a:srgbClr val="E6E6E6">
                      <a:lumMod val="25000"/>
                    </a:srgbClr>
                  </a:solidFill>
                  <a:effectLst/>
                  <a:uLnTx/>
                  <a:uFillTx/>
                  <a:latin typeface="Segoe UI"/>
                  <a:ea typeface="+mn-ea"/>
                  <a:cs typeface="+mn-cs"/>
                </a:rPr>
                <a:t>Custom App</a:t>
              </a:r>
            </a:p>
          </p:txBody>
        </p:sp>
        <p:cxnSp>
          <p:nvCxnSpPr>
            <p:cNvPr id="147" name="Straight Arrow Connector 146">
              <a:extLst>
                <a:ext uri="{FF2B5EF4-FFF2-40B4-BE49-F238E27FC236}">
                  <a16:creationId xmlns:a16="http://schemas.microsoft.com/office/drawing/2014/main" id="{500F30E0-A5A9-5528-323A-BE760F0BC3A5}"/>
                </a:ext>
              </a:extLst>
            </p:cNvPr>
            <p:cNvCxnSpPr>
              <a:cxnSpLocks/>
              <a:stCxn id="136" idx="3"/>
              <a:endCxn id="144" idx="1"/>
            </p:cNvCxnSpPr>
            <p:nvPr/>
          </p:nvCxnSpPr>
          <p:spPr>
            <a:xfrm flipV="1">
              <a:off x="9114154" y="893549"/>
              <a:ext cx="419818" cy="1813684"/>
            </a:xfrm>
            <a:prstGeom prst="straightConnector1">
              <a:avLst/>
            </a:prstGeom>
            <a:noFill/>
            <a:ln w="28575" cap="flat" cmpd="sng" algn="ctr">
              <a:solidFill>
                <a:srgbClr val="737373"/>
              </a:solidFill>
              <a:prstDash val="solid"/>
              <a:headEnd type="none" w="lg" len="med"/>
              <a:tailEnd type="triangle"/>
            </a:ln>
            <a:effectLst/>
          </p:spPr>
        </p:cxnSp>
        <p:cxnSp>
          <p:nvCxnSpPr>
            <p:cNvPr id="148" name="Straight Arrow Connector 147">
              <a:extLst>
                <a:ext uri="{FF2B5EF4-FFF2-40B4-BE49-F238E27FC236}">
                  <a16:creationId xmlns:a16="http://schemas.microsoft.com/office/drawing/2014/main" id="{08F5AE2C-DE44-59A7-44ED-E55AA8B10D54}"/>
                </a:ext>
              </a:extLst>
            </p:cNvPr>
            <p:cNvCxnSpPr>
              <a:cxnSpLocks/>
              <a:stCxn id="136" idx="3"/>
              <a:endCxn id="145" idx="1"/>
            </p:cNvCxnSpPr>
            <p:nvPr/>
          </p:nvCxnSpPr>
          <p:spPr>
            <a:xfrm flipV="1">
              <a:off x="9114154" y="2119418"/>
              <a:ext cx="419818" cy="587815"/>
            </a:xfrm>
            <a:prstGeom prst="straightConnector1">
              <a:avLst/>
            </a:prstGeom>
            <a:noFill/>
            <a:ln w="28575" cap="flat" cmpd="sng" algn="ctr">
              <a:solidFill>
                <a:srgbClr val="737373"/>
              </a:solidFill>
              <a:prstDash val="solid"/>
              <a:headEnd type="none" w="lg" len="med"/>
              <a:tailEnd type="triangle"/>
            </a:ln>
            <a:effectLst/>
          </p:spPr>
        </p:cxnSp>
        <p:cxnSp>
          <p:nvCxnSpPr>
            <p:cNvPr id="149" name="Straight Arrow Connector 148">
              <a:extLst>
                <a:ext uri="{FF2B5EF4-FFF2-40B4-BE49-F238E27FC236}">
                  <a16:creationId xmlns:a16="http://schemas.microsoft.com/office/drawing/2014/main" id="{CCA38FB3-1AE1-8DA7-6BDA-3286F462C647}"/>
                </a:ext>
              </a:extLst>
            </p:cNvPr>
            <p:cNvCxnSpPr>
              <a:cxnSpLocks/>
              <a:stCxn id="136" idx="3"/>
              <a:endCxn id="146" idx="1"/>
            </p:cNvCxnSpPr>
            <p:nvPr/>
          </p:nvCxnSpPr>
          <p:spPr>
            <a:xfrm>
              <a:off x="9114154" y="2707233"/>
              <a:ext cx="419818" cy="638054"/>
            </a:xfrm>
            <a:prstGeom prst="straightConnector1">
              <a:avLst/>
            </a:prstGeom>
            <a:noFill/>
            <a:ln w="28575" cap="flat" cmpd="sng" algn="ctr">
              <a:solidFill>
                <a:srgbClr val="737373"/>
              </a:solidFill>
              <a:prstDash val="solid"/>
              <a:headEnd type="none" w="lg" len="med"/>
              <a:tailEnd type="triangle"/>
            </a:ln>
            <a:effectLst/>
          </p:spPr>
        </p:cxnSp>
        <p:sp>
          <p:nvSpPr>
            <p:cNvPr id="150" name="Rectangle 149">
              <a:extLst>
                <a:ext uri="{FF2B5EF4-FFF2-40B4-BE49-F238E27FC236}">
                  <a16:creationId xmlns:a16="http://schemas.microsoft.com/office/drawing/2014/main" id="{4BC83B75-C86E-A045-2E9B-9E5376EA1CC1}"/>
                </a:ext>
              </a:extLst>
            </p:cNvPr>
            <p:cNvSpPr/>
            <p:nvPr/>
          </p:nvSpPr>
          <p:spPr bwMode="auto">
            <a:xfrm>
              <a:off x="6172279" y="5275645"/>
              <a:ext cx="1920240" cy="822960"/>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E6E6E6">
                      <a:lumMod val="25000"/>
                    </a:srgbClr>
                  </a:solidFill>
                  <a:effectLst/>
                  <a:uLnTx/>
                  <a:uFillTx/>
                  <a:latin typeface="Segoe UI"/>
                  <a:ea typeface="+mn-ea"/>
                  <a:cs typeface="+mn-cs"/>
                </a:rPr>
                <a:t>Custom Machine Learning Model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E6E6E6">
                      <a:lumMod val="25000"/>
                    </a:srgbClr>
                  </a:solidFill>
                  <a:effectLst/>
                  <a:uLnTx/>
                  <a:uFillTx/>
                  <a:latin typeface="Segoe UI"/>
                  <a:ea typeface="+mn-ea"/>
                  <a:cs typeface="+mn-cs"/>
                </a:rPr>
                <a:t>(Azure ML / Synapse Analytics)</a:t>
              </a:r>
            </a:p>
          </p:txBody>
        </p:sp>
        <p:sp>
          <p:nvSpPr>
            <p:cNvPr id="151" name="Rectangle 150">
              <a:extLst>
                <a:ext uri="{FF2B5EF4-FFF2-40B4-BE49-F238E27FC236}">
                  <a16:creationId xmlns:a16="http://schemas.microsoft.com/office/drawing/2014/main" id="{1529377A-81C3-F38C-8511-CA4BCC13A87F}"/>
                </a:ext>
              </a:extLst>
            </p:cNvPr>
            <p:cNvSpPr/>
            <p:nvPr/>
          </p:nvSpPr>
          <p:spPr bwMode="auto">
            <a:xfrm>
              <a:off x="9533972" y="3999656"/>
              <a:ext cx="2395772" cy="1143000"/>
            </a:xfrm>
            <a:prstGeom prst="rect">
              <a:avLst/>
            </a:prstGeom>
            <a:solidFill>
              <a:srgbClr val="F2F2F2"/>
            </a:solidFill>
            <a:ln w="1270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90000"/>
                </a:lnSpc>
                <a:spcBef>
                  <a:spcPct val="0"/>
                </a:spcBef>
                <a:spcAft>
                  <a:spcPct val="0"/>
                </a:spcAft>
                <a:buClrTx/>
                <a:buSzTx/>
                <a:buFontTx/>
                <a:buNone/>
                <a:tabLst/>
                <a:defRPr/>
              </a:pPr>
              <a:r>
                <a:rPr kumimoji="0" lang="en-US" sz="1100" b="0" i="0" u="none" strike="noStrike" kern="0" cap="none" spc="0" normalizeH="0" baseline="0" noProof="0" dirty="0">
                  <a:ln>
                    <a:noFill/>
                  </a:ln>
                  <a:solidFill>
                    <a:srgbClr val="E6E6E6">
                      <a:lumMod val="25000"/>
                    </a:srgbClr>
                  </a:solidFill>
                  <a:effectLst/>
                  <a:uLnTx/>
                  <a:uFillTx/>
                  <a:latin typeface="Segoe UI"/>
                  <a:ea typeface="+mn-ea"/>
                  <a:cs typeface="+mn-cs"/>
                </a:rPr>
                <a:t>BI &amp; Analytics</a:t>
              </a:r>
            </a:p>
          </p:txBody>
        </p:sp>
        <p:sp>
          <p:nvSpPr>
            <p:cNvPr id="152" name="TextBox 151">
              <a:extLst>
                <a:ext uri="{FF2B5EF4-FFF2-40B4-BE49-F238E27FC236}">
                  <a16:creationId xmlns:a16="http://schemas.microsoft.com/office/drawing/2014/main" id="{9A9BD95A-7C4E-50A9-083E-41744B614ADF}"/>
                </a:ext>
              </a:extLst>
            </p:cNvPr>
            <p:cNvSpPr txBox="1"/>
            <p:nvPr/>
          </p:nvSpPr>
          <p:spPr>
            <a:xfrm>
              <a:off x="4136929" y="5275645"/>
              <a:ext cx="1920240" cy="822960"/>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marR="0" lvl="0" indent="0" algn="ctr" fontAlgn="auto">
                <a:lnSpc>
                  <a:spcPct val="100000"/>
                </a:lnSpc>
                <a:spcBef>
                  <a:spcPts val="0"/>
                </a:spcBef>
                <a:spcAft>
                  <a:spcPts val="0"/>
                </a:spcAft>
                <a:buClrTx/>
                <a:buSzTx/>
                <a:buFontTx/>
                <a:buNone/>
                <a:tabLst/>
                <a:defRPr kumimoji="0" sz="800" b="0" i="0" u="none" strike="noStrike" cap="none" spc="0" normalizeH="0" baseline="0">
                  <a:ln>
                    <a:noFill/>
                  </a:ln>
                  <a:solidFill>
                    <a:prstClr val="black"/>
                  </a:solidFill>
                  <a:effectLst/>
                  <a:uLnTx/>
                  <a:uFillTx/>
                  <a:latin typeface="Segoe UI"/>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E6E6E6">
                      <a:lumMod val="25000"/>
                    </a:srgbClr>
                  </a:solidFill>
                  <a:effectLst/>
                  <a:uLnTx/>
                  <a:uFillTx/>
                  <a:latin typeface="Segoe UI"/>
                  <a:ea typeface="+mn-ea"/>
                  <a:cs typeface="+mn-cs"/>
                </a:rPr>
                <a:t>3</a:t>
              </a:r>
              <a:r>
                <a:rPr kumimoji="0" lang="en-US" sz="1000" b="0" i="0" u="none" strike="noStrike" kern="0" cap="none" spc="0" normalizeH="0" baseline="30000" noProof="0" dirty="0">
                  <a:ln>
                    <a:noFill/>
                  </a:ln>
                  <a:solidFill>
                    <a:srgbClr val="E6E6E6">
                      <a:lumMod val="25000"/>
                    </a:srgbClr>
                  </a:solidFill>
                  <a:effectLst/>
                  <a:uLnTx/>
                  <a:uFillTx/>
                  <a:latin typeface="Segoe UI"/>
                  <a:ea typeface="+mn-ea"/>
                  <a:cs typeface="+mn-cs"/>
                </a:rPr>
                <a:t>rd</a:t>
              </a:r>
              <a:r>
                <a:rPr kumimoji="0" lang="en-US" sz="1000" b="0" i="0" u="none" strike="noStrike" kern="0" cap="none" spc="0" normalizeH="0" baseline="0" noProof="0" dirty="0">
                  <a:ln>
                    <a:noFill/>
                  </a:ln>
                  <a:solidFill>
                    <a:srgbClr val="E6E6E6">
                      <a:lumMod val="25000"/>
                    </a:srgbClr>
                  </a:solidFill>
                  <a:effectLst/>
                  <a:uLnTx/>
                  <a:uFillTx/>
                  <a:latin typeface="Segoe UI"/>
                  <a:ea typeface="+mn-ea"/>
                  <a:cs typeface="+mn-cs"/>
                </a:rPr>
                <a:t> Party or</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E6E6E6">
                      <a:lumMod val="25000"/>
                    </a:srgbClr>
                  </a:solidFill>
                  <a:effectLst/>
                  <a:uLnTx/>
                  <a:uFillTx/>
                  <a:latin typeface="Segoe UI"/>
                  <a:ea typeface="+mn-ea"/>
                  <a:cs typeface="+mn-cs"/>
                </a:rPr>
                <a:t>Custom Enrichment</a:t>
              </a:r>
              <a:endParaRPr kumimoji="0" lang="en-US" sz="800" b="0" i="0" u="none" strike="noStrike" kern="0" cap="none" spc="0" normalizeH="0" baseline="0" noProof="0" dirty="0">
                <a:ln>
                  <a:noFill/>
                </a:ln>
                <a:solidFill>
                  <a:srgbClr val="E6E6E6">
                    <a:lumMod val="25000"/>
                  </a:srgbClr>
                </a:solidFill>
                <a:effectLst/>
                <a:uLnTx/>
                <a:uFillTx/>
                <a:latin typeface="Segoe UI"/>
                <a:ea typeface="+mn-ea"/>
                <a:cs typeface="+mn-cs"/>
              </a:endParaRPr>
            </a:p>
          </p:txBody>
        </p:sp>
        <p:cxnSp>
          <p:nvCxnSpPr>
            <p:cNvPr id="153" name="Straight Arrow Connector 152">
              <a:extLst>
                <a:ext uri="{FF2B5EF4-FFF2-40B4-BE49-F238E27FC236}">
                  <a16:creationId xmlns:a16="http://schemas.microsoft.com/office/drawing/2014/main" id="{203AD47F-2AED-E8A5-2352-73FB1DEAF1AA}"/>
                </a:ext>
              </a:extLst>
            </p:cNvPr>
            <p:cNvCxnSpPr>
              <a:cxnSpLocks/>
              <a:stCxn id="136" idx="3"/>
              <a:endCxn id="151" idx="1"/>
            </p:cNvCxnSpPr>
            <p:nvPr/>
          </p:nvCxnSpPr>
          <p:spPr>
            <a:xfrm>
              <a:off x="9114154" y="2707233"/>
              <a:ext cx="419818" cy="1863923"/>
            </a:xfrm>
            <a:prstGeom prst="straightConnector1">
              <a:avLst/>
            </a:prstGeom>
            <a:noFill/>
            <a:ln w="28575" cap="flat" cmpd="sng" algn="ctr">
              <a:solidFill>
                <a:srgbClr val="737373"/>
              </a:solidFill>
              <a:prstDash val="solid"/>
              <a:headEnd type="none" w="lg" len="med"/>
              <a:tailEnd type="triangle"/>
            </a:ln>
            <a:effectLst/>
          </p:spPr>
        </p:cxnSp>
        <p:cxnSp>
          <p:nvCxnSpPr>
            <p:cNvPr id="154" name="Straight Arrow Connector 153">
              <a:extLst>
                <a:ext uri="{FF2B5EF4-FFF2-40B4-BE49-F238E27FC236}">
                  <a16:creationId xmlns:a16="http://schemas.microsoft.com/office/drawing/2014/main" id="{0F7EEA32-3086-595B-A2C7-445088F0AD35}"/>
                </a:ext>
              </a:extLst>
            </p:cNvPr>
            <p:cNvCxnSpPr>
              <a:cxnSpLocks/>
              <a:endCxn id="152" idx="0"/>
            </p:cNvCxnSpPr>
            <p:nvPr/>
          </p:nvCxnSpPr>
          <p:spPr>
            <a:xfrm>
              <a:off x="5097049" y="4977478"/>
              <a:ext cx="0" cy="298167"/>
            </a:xfrm>
            <a:prstGeom prst="straightConnector1">
              <a:avLst/>
            </a:prstGeom>
            <a:noFill/>
            <a:ln w="28575" cap="flat" cmpd="sng" algn="ctr">
              <a:solidFill>
                <a:srgbClr val="737373"/>
              </a:solidFill>
              <a:prstDash val="solid"/>
              <a:headEnd type="triangle" w="med" len="med"/>
              <a:tailEnd type="triangle"/>
            </a:ln>
            <a:effectLst/>
          </p:spPr>
        </p:cxnSp>
        <p:cxnSp>
          <p:nvCxnSpPr>
            <p:cNvPr id="155" name="Straight Arrow Connector 154">
              <a:extLst>
                <a:ext uri="{FF2B5EF4-FFF2-40B4-BE49-F238E27FC236}">
                  <a16:creationId xmlns:a16="http://schemas.microsoft.com/office/drawing/2014/main" id="{6A59CC59-7F9A-7144-489C-D226BA5E7DE5}"/>
                </a:ext>
              </a:extLst>
            </p:cNvPr>
            <p:cNvCxnSpPr>
              <a:cxnSpLocks/>
              <a:endCxn id="150" idx="0"/>
            </p:cNvCxnSpPr>
            <p:nvPr/>
          </p:nvCxnSpPr>
          <p:spPr>
            <a:xfrm flipH="1">
              <a:off x="7132399" y="4977478"/>
              <a:ext cx="3000" cy="298167"/>
            </a:xfrm>
            <a:prstGeom prst="straightConnector1">
              <a:avLst/>
            </a:prstGeom>
            <a:noFill/>
            <a:ln w="28575" cap="flat" cmpd="sng" algn="ctr">
              <a:solidFill>
                <a:srgbClr val="737373"/>
              </a:solidFill>
              <a:prstDash val="solid"/>
              <a:headEnd type="triangle" w="med" len="med"/>
              <a:tailEnd type="triangle"/>
            </a:ln>
            <a:effectLst/>
          </p:spPr>
        </p:cxnSp>
      </p:grpSp>
      <p:sp>
        <p:nvSpPr>
          <p:cNvPr id="3" name="TextBox 2">
            <a:extLst>
              <a:ext uri="{FF2B5EF4-FFF2-40B4-BE49-F238E27FC236}">
                <a16:creationId xmlns:a16="http://schemas.microsoft.com/office/drawing/2014/main" id="{15803ACB-8BC6-C613-92FC-B1D983E4AC3E}"/>
              </a:ext>
            </a:extLst>
          </p:cNvPr>
          <p:cNvSpPr txBox="1"/>
          <p:nvPr/>
        </p:nvSpPr>
        <p:spPr>
          <a:xfrm flipH="1">
            <a:off x="10994314" y="6664072"/>
            <a:ext cx="1175450" cy="169277"/>
          </a:xfrm>
          <a:prstGeom prst="rect">
            <a:avLst/>
          </a:prstGeom>
          <a:noFill/>
        </p:spPr>
        <p:txBody>
          <a:bodyPr wrap="square" lIns="0" tIns="0" rIns="0" bIns="0" rtlCol="0">
            <a:spAutoFit/>
          </a:bodyPr>
          <a:lstStyle/>
          <a:p>
            <a:pPr algn="ctr"/>
            <a:r>
              <a:rPr lang="en-US" sz="1100" i="1" dirty="0"/>
              <a:t>(see slide notes)</a:t>
            </a:r>
            <a:endParaRPr lang="en-GB" sz="1100" i="1" dirty="0" err="1"/>
          </a:p>
        </p:txBody>
      </p:sp>
      <p:pic>
        <p:nvPicPr>
          <p:cNvPr id="5" name="Picture 4">
            <a:extLst>
              <a:ext uri="{FF2B5EF4-FFF2-40B4-BE49-F238E27FC236}">
                <a16:creationId xmlns:a16="http://schemas.microsoft.com/office/drawing/2014/main" id="{A2EA123F-D722-3FBA-CE73-402F539432BB}"/>
              </a:ext>
            </a:extLst>
          </p:cNvPr>
          <p:cNvPicPr>
            <a:picLocks noChangeAspect="1"/>
          </p:cNvPicPr>
          <p:nvPr/>
        </p:nvPicPr>
        <p:blipFill>
          <a:blip r:embed="rId4"/>
          <a:stretch>
            <a:fillRect/>
          </a:stretch>
        </p:blipFill>
        <p:spPr>
          <a:xfrm>
            <a:off x="7838822" y="1885897"/>
            <a:ext cx="334995" cy="365760"/>
          </a:xfrm>
          <a:prstGeom prst="rect">
            <a:avLst/>
          </a:prstGeom>
        </p:spPr>
      </p:pic>
    </p:spTree>
    <p:extLst>
      <p:ext uri="{BB962C8B-B14F-4D97-AF65-F5344CB8AC3E}">
        <p14:creationId xmlns:p14="http://schemas.microsoft.com/office/powerpoint/2010/main" val="1766876531"/>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itle 46">
            <a:extLst>
              <a:ext uri="{FF2B5EF4-FFF2-40B4-BE49-F238E27FC236}">
                <a16:creationId xmlns:a16="http://schemas.microsoft.com/office/drawing/2014/main" id="{1F301958-DE5F-4AB2-97F9-69B1699A128E}"/>
              </a:ext>
            </a:extLst>
          </p:cNvPr>
          <p:cNvSpPr>
            <a:spLocks noGrp="1"/>
          </p:cNvSpPr>
          <p:nvPr>
            <p:ph type="title"/>
          </p:nvPr>
        </p:nvSpPr>
        <p:spPr>
          <a:xfrm>
            <a:off x="588263" y="457200"/>
            <a:ext cx="11018520" cy="553998"/>
          </a:xfrm>
        </p:spPr>
        <p:txBody>
          <a:bodyPr/>
          <a:lstStyle/>
          <a:p>
            <a:r>
              <a:rPr lang="en-US" dirty="0"/>
              <a:t>Profile Unification</a:t>
            </a:r>
          </a:p>
        </p:txBody>
      </p:sp>
      <p:sp>
        <p:nvSpPr>
          <p:cNvPr id="2" name="TextBox 1">
            <a:extLst>
              <a:ext uri="{FF2B5EF4-FFF2-40B4-BE49-F238E27FC236}">
                <a16:creationId xmlns:a16="http://schemas.microsoft.com/office/drawing/2014/main" id="{0A871E26-7B01-5D02-17A1-FEC0D2481BE2}"/>
              </a:ext>
            </a:extLst>
          </p:cNvPr>
          <p:cNvSpPr txBox="1"/>
          <p:nvPr/>
        </p:nvSpPr>
        <p:spPr>
          <a:xfrm>
            <a:off x="1039912" y="222255"/>
            <a:ext cx="4433137" cy="246221"/>
          </a:xfrm>
          <a:prstGeom prst="rect">
            <a:avLst/>
          </a:prstGeom>
          <a:noFill/>
        </p:spPr>
        <p:txBody>
          <a:bodyPr wrap="none" lIns="0" tIns="0" rIns="0" bIns="0" rtlCol="0">
            <a:spAutoFit/>
          </a:bodyPr>
          <a:lstStyle/>
          <a:p>
            <a:pPr algn="l"/>
            <a:r>
              <a:rPr lang="en-GB" sz="1600" i="1" dirty="0">
                <a:solidFill>
                  <a:schemeClr val="tx2"/>
                </a:solidFill>
              </a:rPr>
              <a:t>Customer Insights - Data</a:t>
            </a:r>
            <a:r>
              <a:rPr lang="en-GB" sz="1600" dirty="0">
                <a:solidFill>
                  <a:schemeClr val="tx2"/>
                </a:solidFill>
              </a:rPr>
              <a:t> “</a:t>
            </a:r>
            <a:r>
              <a:rPr lang="en-GB" sz="1400" dirty="0">
                <a:solidFill>
                  <a:schemeClr val="tx2"/>
                </a:solidFill>
              </a:rPr>
              <a:t>Business Process Strategy“</a:t>
            </a:r>
            <a:endParaRPr lang="en-GB" sz="1600" dirty="0">
              <a:solidFill>
                <a:schemeClr val="tx2"/>
              </a:solidFill>
            </a:endParaRPr>
          </a:p>
        </p:txBody>
      </p:sp>
      <p:sp>
        <p:nvSpPr>
          <p:cNvPr id="9" name="Rectangle 8">
            <a:extLst>
              <a:ext uri="{FF2B5EF4-FFF2-40B4-BE49-F238E27FC236}">
                <a16:creationId xmlns:a16="http://schemas.microsoft.com/office/drawing/2014/main" id="{4799C1AA-6B70-9FC1-D9D8-85EBE03F5767}"/>
              </a:ext>
            </a:extLst>
          </p:cNvPr>
          <p:cNvSpPr/>
          <p:nvPr/>
        </p:nvSpPr>
        <p:spPr>
          <a:xfrm>
            <a:off x="8438707" y="0"/>
            <a:ext cx="3753293" cy="443365"/>
          </a:xfrm>
          <a:prstGeom prst="rect">
            <a:avLst/>
          </a:prstGeom>
          <a:solidFill>
            <a:schemeClr val="tx2"/>
          </a:solid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32597">
              <a:defRPr/>
            </a:pPr>
            <a:r>
              <a:rPr lang="en-US" sz="2000">
                <a:solidFill>
                  <a:schemeClr val="bg1"/>
                </a:solidFill>
                <a:latin typeface="+mj-lt"/>
              </a:rPr>
              <a:t>Customer slide (please update)</a:t>
            </a:r>
          </a:p>
        </p:txBody>
      </p:sp>
      <p:sp>
        <p:nvSpPr>
          <p:cNvPr id="5" name="Rectangle 4">
            <a:extLst>
              <a:ext uri="{FF2B5EF4-FFF2-40B4-BE49-F238E27FC236}">
                <a16:creationId xmlns:a16="http://schemas.microsoft.com/office/drawing/2014/main" id="{CCAE18DC-D7E0-0B7B-8851-689FF9D108EB}"/>
              </a:ext>
            </a:extLst>
          </p:cNvPr>
          <p:cNvSpPr/>
          <p:nvPr/>
        </p:nvSpPr>
        <p:spPr>
          <a:xfrm>
            <a:off x="6351103" y="1218581"/>
            <a:ext cx="5527444" cy="17035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91440" rtlCol="0" anchor="t"/>
          <a:lstStyle/>
          <a:p>
            <a:pPr algn="ctr"/>
            <a:r>
              <a:rPr lang="en-US" sz="1600" dirty="0">
                <a:solidFill>
                  <a:schemeClr val="tx1"/>
                </a:solidFill>
              </a:rPr>
              <a:t>Add Info</a:t>
            </a:r>
          </a:p>
        </p:txBody>
      </p:sp>
      <p:graphicFrame>
        <p:nvGraphicFramePr>
          <p:cNvPr id="6" name="Table 7">
            <a:extLst>
              <a:ext uri="{FF2B5EF4-FFF2-40B4-BE49-F238E27FC236}">
                <a16:creationId xmlns:a16="http://schemas.microsoft.com/office/drawing/2014/main" id="{0FDA4A7D-58B8-E16A-B646-2FC109C9A7D2}"/>
              </a:ext>
            </a:extLst>
          </p:cNvPr>
          <p:cNvGraphicFramePr>
            <a:graphicFrameLocks noGrp="1"/>
          </p:cNvGraphicFramePr>
          <p:nvPr>
            <p:extLst>
              <p:ext uri="{D42A27DB-BD31-4B8C-83A1-F6EECF244321}">
                <p14:modId xmlns:p14="http://schemas.microsoft.com/office/powerpoint/2010/main" val="230007572"/>
              </p:ext>
            </p:extLst>
          </p:nvPr>
        </p:nvGraphicFramePr>
        <p:xfrm>
          <a:off x="168167" y="1240193"/>
          <a:ext cx="5917480" cy="5425440"/>
        </p:xfrm>
        <a:graphic>
          <a:graphicData uri="http://schemas.openxmlformats.org/drawingml/2006/table">
            <a:tbl>
              <a:tblPr>
                <a:tableStyleId>{5940675A-B579-460E-94D1-54222C63F5DA}</a:tableStyleId>
              </a:tblPr>
              <a:tblGrid>
                <a:gridCol w="5917480">
                  <a:extLst>
                    <a:ext uri="{9D8B030D-6E8A-4147-A177-3AD203B41FA5}">
                      <a16:colId xmlns:a16="http://schemas.microsoft.com/office/drawing/2014/main" val="3743228298"/>
                    </a:ext>
                  </a:extLst>
                </a:gridCol>
              </a:tblGrid>
              <a:tr h="1737360">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2000" kern="1200" spc="0" baseline="0" dirty="0">
                          <a:solidFill>
                            <a:schemeClr val="tx1"/>
                          </a:solidFill>
                          <a:latin typeface="+mj-lt"/>
                          <a:ea typeface="+mn-ea"/>
                          <a:cs typeface="Segoe UI" panose="020B0502040204020203" pitchFamily="34" charset="0"/>
                        </a:rPr>
                        <a:t>Target Audience</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Segoe UI" panose="020B0502040204020203" pitchFamily="34" charset="0"/>
                        </a:rPr>
                        <a:t>Describe the Target Audience you aim to reach out to through Activation(s), and that are going to be the base of defining what a Unified Profile is for you. </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Segoe UI" panose="020B0502040204020203" pitchFamily="34" charset="0"/>
                        </a:rPr>
                        <a:t>Don’t hesitate to detail at which level, if pertinent.</a:t>
                      </a:r>
                    </a:p>
                    <a:p>
                      <a:pPr marL="0" marR="0" lvl="0" indent="0" algn="l" defTabSz="932742"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latin typeface="+mn-lt"/>
                        <a:ea typeface="+mn-ea"/>
                        <a:cs typeface="Segoe UI" panose="020B0502040204020203" pitchFamily="34" charset="0"/>
                      </a:endParaRPr>
                    </a:p>
                    <a:p>
                      <a:pPr marL="0" marR="0" lvl="0" indent="0" algn="l" defTabSz="932742" rtl="0" eaLnBrk="1" fontAlgn="auto" latinLnBrk="0" hangingPunct="1">
                        <a:lnSpc>
                          <a:spcPct val="100000"/>
                        </a:lnSpc>
                        <a:spcBef>
                          <a:spcPts val="0"/>
                        </a:spcBef>
                        <a:spcAft>
                          <a:spcPts val="0"/>
                        </a:spcAft>
                        <a:buClrTx/>
                        <a:buSzTx/>
                        <a:buFontTx/>
                        <a:buNone/>
                        <a:tabLst/>
                        <a:defRPr/>
                      </a:pPr>
                      <a:r>
                        <a:rPr lang="en-US" sz="1100" i="1" kern="1200" dirty="0">
                          <a:solidFill>
                            <a:schemeClr val="tx1"/>
                          </a:solidFill>
                          <a:latin typeface="+mn-lt"/>
                          <a:ea typeface="+mn-ea"/>
                          <a:cs typeface="Segoe UI" panose="020B0502040204020203" pitchFamily="34" charset="0"/>
                        </a:rPr>
                        <a:t>For instance: Our business model is B-to-C and we aim at targeting Individual Consumers; or Our business model is B-to-B and we aim at targeting Business Accounts at Individual Contacts level and/or at rolled-up Account level …etc.</a:t>
                      </a:r>
                      <a:r>
                        <a:rPr lang="en-US" sz="1100" kern="1200" dirty="0">
                          <a:solidFill>
                            <a:schemeClr val="tx1"/>
                          </a:solidFill>
                          <a:latin typeface="+mn-lt"/>
                          <a:ea typeface="+mn-ea"/>
                          <a:cs typeface="Segoe UI" panose="020B0502040204020203" pitchFamily="34" charset="0"/>
                        </a:rPr>
                        <a:t>  </a:t>
                      </a:r>
                      <a:endParaRPr lang="en-US" sz="1100" i="1" kern="1200" dirty="0">
                        <a:solidFill>
                          <a:schemeClr val="tx1"/>
                        </a:solidFill>
                        <a:latin typeface="+mn-lt"/>
                        <a:ea typeface="+mn-ea"/>
                        <a:cs typeface="Segoe UI" panose="020B0502040204020203" pitchFamily="34" charset="0"/>
                      </a:endParaRP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43209430"/>
                  </a:ext>
                </a:extLst>
              </a:tr>
              <a:tr h="2377440">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2000" kern="1200" spc="0" baseline="0" dirty="0">
                          <a:solidFill>
                            <a:schemeClr val="tx1"/>
                          </a:solidFill>
                          <a:latin typeface="+mj-lt"/>
                          <a:ea typeface="+mn-ea"/>
                          <a:cs typeface="Segoe UI" panose="020B0502040204020203" pitchFamily="34" charset="0"/>
                        </a:rPr>
                        <a:t>Profile Unification</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Segoe UI" panose="020B0502040204020203" pitchFamily="34" charset="0"/>
                        </a:rPr>
                        <a:t>Describe how you envision Profile Unification and what’s going to contribute to your Unified Profile. Don’t hesitate to detail how you’d Match different sources of Profile if pertinent and already clear.</a:t>
                      </a:r>
                    </a:p>
                    <a:p>
                      <a:pPr marL="0" marR="0" lvl="0" indent="0" algn="l" defTabSz="932742"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latin typeface="+mn-lt"/>
                        <a:ea typeface="+mn-ea"/>
                        <a:cs typeface="Segoe UI" panose="020B0502040204020203" pitchFamily="34" charset="0"/>
                      </a:endParaRPr>
                    </a:p>
                    <a:p>
                      <a:pPr marL="0" marR="0" lvl="0" indent="0" algn="l" defTabSz="932742" rtl="0" eaLnBrk="1" fontAlgn="auto" latinLnBrk="0" hangingPunct="1">
                        <a:lnSpc>
                          <a:spcPct val="100000"/>
                        </a:lnSpc>
                        <a:spcBef>
                          <a:spcPts val="0"/>
                        </a:spcBef>
                        <a:spcAft>
                          <a:spcPts val="0"/>
                        </a:spcAft>
                        <a:buClrTx/>
                        <a:buSzTx/>
                        <a:buFontTx/>
                        <a:buNone/>
                        <a:tabLst/>
                        <a:defRPr/>
                      </a:pPr>
                      <a:r>
                        <a:rPr lang="en-US" sz="1100" i="1" kern="1200" dirty="0">
                          <a:solidFill>
                            <a:schemeClr val="tx1"/>
                          </a:solidFill>
                          <a:latin typeface="+mn-lt"/>
                          <a:ea typeface="+mn-ea"/>
                          <a:cs typeface="Segoe UI" panose="020B0502040204020203" pitchFamily="34" charset="0"/>
                        </a:rPr>
                        <a:t>For instance: Our Profiles are already defined, governed and unified in system X that will be the main/only source of Unified Profiles for the current Customer Data Platform project; or Our Unified Profiles are going to mainly come from the combination of our internal CRM and Loyalty Program systems, but some additional external system X is going to provide extra demographic information, based on corresponding email addresses, to recompose the comprehensive Unified Profile picture we are aiming for. </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895802046"/>
                  </a:ext>
                </a:extLst>
              </a:tr>
              <a:tr h="1280160">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2000" kern="1200" spc="0" baseline="0" dirty="0">
                          <a:solidFill>
                            <a:schemeClr val="tx1"/>
                          </a:solidFill>
                          <a:latin typeface="+mj-lt"/>
                          <a:ea typeface="+mn-ea"/>
                          <a:cs typeface="Segoe UI" panose="020B0502040204020203" pitchFamily="34" charset="0"/>
                        </a:rPr>
                        <a:t>Profile Count</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Segoe UI" panose="020B0502040204020203" pitchFamily="34" charset="0"/>
                        </a:rPr>
                        <a:t>Do you already have a clear vision of your expected Unified Profile base - and in that case how many - or do you expect to get to that clarity and refine it through the first runs of your Profile Unification configuration?</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Segoe UI" panose="020B0502040204020203" pitchFamily="34" charset="0"/>
                        </a:rPr>
                        <a:t>For each Data Source Table contributing to Profile Unification, do you anticipate having duplicates that need to be addressed?</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919964678"/>
                  </a:ext>
                </a:extLst>
              </a:tr>
            </a:tbl>
          </a:graphicData>
        </a:graphic>
      </p:graphicFrame>
      <p:sp>
        <p:nvSpPr>
          <p:cNvPr id="7" name="Rectangle 6">
            <a:extLst>
              <a:ext uri="{FF2B5EF4-FFF2-40B4-BE49-F238E27FC236}">
                <a16:creationId xmlns:a16="http://schemas.microsoft.com/office/drawing/2014/main" id="{74C96D0C-1A5B-EEEF-4026-F18091A4BF12}"/>
              </a:ext>
            </a:extLst>
          </p:cNvPr>
          <p:cNvSpPr/>
          <p:nvPr/>
        </p:nvSpPr>
        <p:spPr>
          <a:xfrm>
            <a:off x="6351103" y="3051313"/>
            <a:ext cx="5527444" cy="225618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91440" rtlCol="0" anchor="t"/>
          <a:lstStyle/>
          <a:p>
            <a:pPr algn="ctr"/>
            <a:r>
              <a:rPr lang="en-US" sz="1600" dirty="0">
                <a:solidFill>
                  <a:schemeClr val="tx1"/>
                </a:solidFill>
              </a:rPr>
              <a:t>Add Info</a:t>
            </a:r>
          </a:p>
        </p:txBody>
      </p:sp>
      <p:sp>
        <p:nvSpPr>
          <p:cNvPr id="8" name="Rectangle 7">
            <a:extLst>
              <a:ext uri="{FF2B5EF4-FFF2-40B4-BE49-F238E27FC236}">
                <a16:creationId xmlns:a16="http://schemas.microsoft.com/office/drawing/2014/main" id="{EEC9B493-20B1-4F5D-8791-43EF0C95879D}"/>
              </a:ext>
            </a:extLst>
          </p:cNvPr>
          <p:cNvSpPr/>
          <p:nvPr/>
        </p:nvSpPr>
        <p:spPr>
          <a:xfrm>
            <a:off x="6351103" y="5436703"/>
            <a:ext cx="5527444" cy="120838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91440" rtlCol="0" anchor="t"/>
          <a:lstStyle/>
          <a:p>
            <a:pPr algn="ctr"/>
            <a:r>
              <a:rPr lang="en-US" sz="1600" dirty="0">
                <a:solidFill>
                  <a:schemeClr val="tx1"/>
                </a:solidFill>
              </a:rPr>
              <a:t>Add Info</a:t>
            </a:r>
          </a:p>
        </p:txBody>
      </p:sp>
      <p:pic>
        <p:nvPicPr>
          <p:cNvPr id="4" name="Picture 3">
            <a:extLst>
              <a:ext uri="{FF2B5EF4-FFF2-40B4-BE49-F238E27FC236}">
                <a16:creationId xmlns:a16="http://schemas.microsoft.com/office/drawing/2014/main" id="{BCC55190-36F2-6AC0-D4DC-A6B44DFD6405}"/>
              </a:ext>
            </a:extLst>
          </p:cNvPr>
          <p:cNvPicPr>
            <a:picLocks noChangeAspect="1"/>
          </p:cNvPicPr>
          <p:nvPr/>
        </p:nvPicPr>
        <p:blipFill>
          <a:blip r:embed="rId3"/>
          <a:stretch>
            <a:fillRect/>
          </a:stretch>
        </p:blipFill>
        <p:spPr>
          <a:xfrm>
            <a:off x="653213" y="177153"/>
            <a:ext cx="321749" cy="319410"/>
          </a:xfrm>
          <a:prstGeom prst="rect">
            <a:avLst/>
          </a:prstGeom>
        </p:spPr>
      </p:pic>
    </p:spTree>
    <p:extLst>
      <p:ext uri="{BB962C8B-B14F-4D97-AF65-F5344CB8AC3E}">
        <p14:creationId xmlns:p14="http://schemas.microsoft.com/office/powerpoint/2010/main" val="1487274942"/>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itle 46">
            <a:extLst>
              <a:ext uri="{FF2B5EF4-FFF2-40B4-BE49-F238E27FC236}">
                <a16:creationId xmlns:a16="http://schemas.microsoft.com/office/drawing/2014/main" id="{1F301958-DE5F-4AB2-97F9-69B1699A128E}"/>
              </a:ext>
            </a:extLst>
          </p:cNvPr>
          <p:cNvSpPr>
            <a:spLocks noGrp="1"/>
          </p:cNvSpPr>
          <p:nvPr>
            <p:ph type="title"/>
          </p:nvPr>
        </p:nvSpPr>
        <p:spPr>
          <a:xfrm>
            <a:off x="588263" y="457200"/>
            <a:ext cx="11018520" cy="553998"/>
          </a:xfrm>
        </p:spPr>
        <p:txBody>
          <a:bodyPr/>
          <a:lstStyle/>
          <a:p>
            <a:r>
              <a:rPr lang="en-US" dirty="0"/>
              <a:t>Enrichments</a:t>
            </a:r>
          </a:p>
        </p:txBody>
      </p:sp>
      <p:sp>
        <p:nvSpPr>
          <p:cNvPr id="2" name="TextBox 1">
            <a:extLst>
              <a:ext uri="{FF2B5EF4-FFF2-40B4-BE49-F238E27FC236}">
                <a16:creationId xmlns:a16="http://schemas.microsoft.com/office/drawing/2014/main" id="{0A871E26-7B01-5D02-17A1-FEC0D2481BE2}"/>
              </a:ext>
            </a:extLst>
          </p:cNvPr>
          <p:cNvSpPr txBox="1"/>
          <p:nvPr/>
        </p:nvSpPr>
        <p:spPr>
          <a:xfrm>
            <a:off x="1039912" y="222255"/>
            <a:ext cx="4433137" cy="246221"/>
          </a:xfrm>
          <a:prstGeom prst="rect">
            <a:avLst/>
          </a:prstGeom>
          <a:noFill/>
        </p:spPr>
        <p:txBody>
          <a:bodyPr wrap="none" lIns="0" tIns="0" rIns="0" bIns="0" rtlCol="0">
            <a:spAutoFit/>
          </a:bodyPr>
          <a:lstStyle/>
          <a:p>
            <a:pPr algn="l"/>
            <a:r>
              <a:rPr lang="en-GB" sz="1600" i="1" dirty="0">
                <a:solidFill>
                  <a:schemeClr val="tx2"/>
                </a:solidFill>
              </a:rPr>
              <a:t>Customer Insights - Data</a:t>
            </a:r>
            <a:r>
              <a:rPr lang="en-GB" sz="1600" dirty="0">
                <a:solidFill>
                  <a:schemeClr val="tx2"/>
                </a:solidFill>
              </a:rPr>
              <a:t> “</a:t>
            </a:r>
            <a:r>
              <a:rPr lang="en-GB" sz="1400" dirty="0">
                <a:solidFill>
                  <a:schemeClr val="tx2"/>
                </a:solidFill>
              </a:rPr>
              <a:t>Business Process Strategy“</a:t>
            </a:r>
            <a:endParaRPr lang="en-GB" sz="1600" dirty="0">
              <a:solidFill>
                <a:schemeClr val="tx2"/>
              </a:solidFill>
            </a:endParaRPr>
          </a:p>
        </p:txBody>
      </p:sp>
      <p:sp>
        <p:nvSpPr>
          <p:cNvPr id="9" name="Rectangle 8">
            <a:extLst>
              <a:ext uri="{FF2B5EF4-FFF2-40B4-BE49-F238E27FC236}">
                <a16:creationId xmlns:a16="http://schemas.microsoft.com/office/drawing/2014/main" id="{4799C1AA-6B70-9FC1-D9D8-85EBE03F5767}"/>
              </a:ext>
            </a:extLst>
          </p:cNvPr>
          <p:cNvSpPr/>
          <p:nvPr/>
        </p:nvSpPr>
        <p:spPr>
          <a:xfrm>
            <a:off x="8438707" y="0"/>
            <a:ext cx="3753293" cy="443365"/>
          </a:xfrm>
          <a:prstGeom prst="rect">
            <a:avLst/>
          </a:prstGeom>
          <a:solidFill>
            <a:schemeClr val="tx2"/>
          </a:solid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32597">
              <a:defRPr/>
            </a:pPr>
            <a:r>
              <a:rPr lang="en-US" sz="2000">
                <a:solidFill>
                  <a:schemeClr val="bg1"/>
                </a:solidFill>
                <a:latin typeface="+mj-lt"/>
              </a:rPr>
              <a:t>Customer slide (please update)</a:t>
            </a:r>
          </a:p>
        </p:txBody>
      </p:sp>
      <p:sp>
        <p:nvSpPr>
          <p:cNvPr id="5" name="Rectangle 4">
            <a:extLst>
              <a:ext uri="{FF2B5EF4-FFF2-40B4-BE49-F238E27FC236}">
                <a16:creationId xmlns:a16="http://schemas.microsoft.com/office/drawing/2014/main" id="{CCAE18DC-D7E0-0B7B-8851-689FF9D108EB}"/>
              </a:ext>
            </a:extLst>
          </p:cNvPr>
          <p:cNvSpPr/>
          <p:nvPr/>
        </p:nvSpPr>
        <p:spPr>
          <a:xfrm>
            <a:off x="6351103" y="1218581"/>
            <a:ext cx="5527444" cy="31400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91440" rtlCol="0" anchor="t"/>
          <a:lstStyle/>
          <a:p>
            <a:pPr algn="ctr"/>
            <a:r>
              <a:rPr lang="en-US" sz="1600" dirty="0">
                <a:solidFill>
                  <a:schemeClr val="tx1"/>
                </a:solidFill>
              </a:rPr>
              <a:t>Add Info</a:t>
            </a:r>
          </a:p>
        </p:txBody>
      </p:sp>
      <p:graphicFrame>
        <p:nvGraphicFramePr>
          <p:cNvPr id="6" name="Table 7">
            <a:extLst>
              <a:ext uri="{FF2B5EF4-FFF2-40B4-BE49-F238E27FC236}">
                <a16:creationId xmlns:a16="http://schemas.microsoft.com/office/drawing/2014/main" id="{0FDA4A7D-58B8-E16A-B646-2FC109C9A7D2}"/>
              </a:ext>
            </a:extLst>
          </p:cNvPr>
          <p:cNvGraphicFramePr>
            <a:graphicFrameLocks noGrp="1"/>
          </p:cNvGraphicFramePr>
          <p:nvPr>
            <p:extLst>
              <p:ext uri="{D42A27DB-BD31-4B8C-83A1-F6EECF244321}">
                <p14:modId xmlns:p14="http://schemas.microsoft.com/office/powerpoint/2010/main" val="274757200"/>
              </p:ext>
            </p:extLst>
          </p:nvPr>
        </p:nvGraphicFramePr>
        <p:xfrm>
          <a:off x="168167" y="1250131"/>
          <a:ext cx="5917480" cy="5516880"/>
        </p:xfrm>
        <a:graphic>
          <a:graphicData uri="http://schemas.openxmlformats.org/drawingml/2006/table">
            <a:tbl>
              <a:tblPr>
                <a:tableStyleId>{5940675A-B579-460E-94D1-54222C63F5DA}</a:tableStyleId>
              </a:tblPr>
              <a:tblGrid>
                <a:gridCol w="5917480">
                  <a:extLst>
                    <a:ext uri="{9D8B030D-6E8A-4147-A177-3AD203B41FA5}">
                      <a16:colId xmlns:a16="http://schemas.microsoft.com/office/drawing/2014/main" val="3743228298"/>
                    </a:ext>
                  </a:extLst>
                </a:gridCol>
              </a:tblGrid>
              <a:tr h="1554480">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2000" kern="1200" spc="0" baseline="0" dirty="0">
                          <a:solidFill>
                            <a:schemeClr val="tx1"/>
                          </a:solidFill>
                          <a:latin typeface="+mj-lt"/>
                          <a:ea typeface="+mn-ea"/>
                          <a:cs typeface="Segoe UI" panose="020B0502040204020203" pitchFamily="34" charset="0"/>
                        </a:rPr>
                        <a:t>Enrichments Scenarios</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Segoe UI" panose="020B0502040204020203" pitchFamily="34" charset="0"/>
                        </a:rPr>
                        <a:t>For each Enrichment you intend to use, please describe:</a:t>
                      </a:r>
                    </a:p>
                    <a:p>
                      <a:pPr marL="171450" marR="0" lvl="0" indent="-1714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latin typeface="+mn-lt"/>
                          <a:ea typeface="+mn-ea"/>
                          <a:cs typeface="Segoe UI" panose="020B0502040204020203" pitchFamily="34" charset="0"/>
                        </a:rPr>
                        <a:t>Name</a:t>
                      </a:r>
                    </a:p>
                    <a:p>
                      <a:pPr marL="171450" marR="0" lvl="0" indent="-1714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latin typeface="+mn-lt"/>
                          <a:ea typeface="+mn-ea"/>
                          <a:cs typeface="Segoe UI" panose="020B0502040204020203" pitchFamily="34" charset="0"/>
                        </a:rPr>
                        <a:t>Intended use: as a Data Source Enrichment (when applicable) to help improve Unification and/or as a Unified Profile Enrichment</a:t>
                      </a:r>
                    </a:p>
                    <a:p>
                      <a:pPr marL="171450" marR="0" lvl="0" indent="-1714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latin typeface="+mn-lt"/>
                          <a:ea typeface="+mn-ea"/>
                          <a:cs typeface="Segoe UI" panose="020B0502040204020203" pitchFamily="34" charset="0"/>
                        </a:rPr>
                        <a:t>Scope: For Unified Profile Enrichments, is it going to be for all Unified Profiles, or for a subset (i.e., at Segment(s) level ?) How many total Data Source records and/or Unified Profiles need to be Enriched ? If through Segments, how many Segments? </a:t>
                      </a:r>
                    </a:p>
                    <a:p>
                      <a:pPr marL="171450" marR="0" lvl="0" indent="-1714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latin typeface="+mn-lt"/>
                          <a:ea typeface="+mn-ea"/>
                          <a:cs typeface="Segoe UI" panose="020B0502040204020203" pitchFamily="34" charset="0"/>
                        </a:rPr>
                        <a:t>Data requirement: Have you confirmed that you’ll have the necessary attribute(s), either as part of your Data Source table(s) or Unified Profile table, to provide to the Enrichment? - list the attribute(s), </a:t>
                      </a:r>
                      <a:r>
                        <a:rPr lang="en-US" sz="1200" i="1" kern="1200" dirty="0">
                          <a:solidFill>
                            <a:schemeClr val="tx1"/>
                          </a:solidFill>
                          <a:latin typeface="+mn-lt"/>
                          <a:ea typeface="+mn-ea"/>
                          <a:cs typeface="Segoe UI" panose="020B0502040204020203" pitchFamily="34" charset="0"/>
                        </a:rPr>
                        <a:t>for instance: Name, Gender, etc.</a:t>
                      </a:r>
                      <a:endParaRPr lang="en-US" sz="1200" kern="1200" dirty="0">
                        <a:solidFill>
                          <a:schemeClr val="tx1"/>
                        </a:solidFill>
                        <a:latin typeface="+mn-lt"/>
                        <a:ea typeface="+mn-ea"/>
                        <a:cs typeface="Segoe UI" panose="020B0502040204020203" pitchFamily="34" charset="0"/>
                      </a:endParaRPr>
                    </a:p>
                    <a:p>
                      <a:pPr marL="171450" marR="0" lvl="0" indent="-1714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latin typeface="+mn-lt"/>
                          <a:ea typeface="+mn-ea"/>
                          <a:cs typeface="Segoe UI" panose="020B0502040204020203" pitchFamily="34" charset="0"/>
                        </a:rPr>
                        <a:t>Expected result: Have you confirmed that the data provided back by the Enrichment corresponds to your Use Cases requirements? - list the attribute(s).</a:t>
                      </a:r>
                    </a:p>
                    <a:p>
                      <a:pPr marL="171450" marR="0" lvl="0" indent="-1714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latin typeface="+mn-lt"/>
                          <a:ea typeface="+mn-ea"/>
                          <a:cs typeface="Segoe UI" panose="020B0502040204020203" pitchFamily="34" charset="0"/>
                        </a:rPr>
                        <a:t>Geographic Availability: Have you confirmed that the region availability for the Enrichment corresponds to the data you need to enrich? - list the region(s)</a:t>
                      </a:r>
                    </a:p>
                    <a:p>
                      <a:pPr marL="0" marR="0" lvl="0" indent="0" algn="l" defTabSz="932742"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dirty="0">
                        <a:solidFill>
                          <a:schemeClr val="tx1"/>
                        </a:solidFill>
                        <a:latin typeface="+mn-lt"/>
                        <a:ea typeface="+mn-ea"/>
                        <a:cs typeface="Segoe UI" panose="020B0502040204020203" pitchFamily="34" charset="0"/>
                      </a:endParaRP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43209430"/>
                  </a:ext>
                </a:extLst>
              </a:tr>
              <a:tr h="914400">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2000" kern="1200" spc="0" baseline="0" dirty="0">
                          <a:solidFill>
                            <a:schemeClr val="tx1"/>
                          </a:solidFill>
                          <a:latin typeface="+mj-lt"/>
                          <a:ea typeface="+mn-ea"/>
                          <a:cs typeface="Segoe UI" panose="020B0502040204020203" pitchFamily="34" charset="0"/>
                        </a:rPr>
                        <a:t>3rd Party Enrichments </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1200" strike="noStrike" kern="1200" dirty="0">
                          <a:solidFill>
                            <a:schemeClr val="tx1"/>
                          </a:solidFill>
                          <a:latin typeface="+mn-lt"/>
                          <a:ea typeface="+mn-ea"/>
                          <a:cs typeface="Segoe UI" panose="020B0502040204020203" pitchFamily="34" charset="0"/>
                        </a:rPr>
                        <a:t>If you intend to use 3</a:t>
                      </a:r>
                      <a:r>
                        <a:rPr lang="en-US" sz="1200" strike="noStrike" kern="1200" baseline="30000" dirty="0">
                          <a:solidFill>
                            <a:schemeClr val="tx1"/>
                          </a:solidFill>
                          <a:latin typeface="+mn-lt"/>
                          <a:ea typeface="+mn-ea"/>
                          <a:cs typeface="Segoe UI" panose="020B0502040204020203" pitchFamily="34" charset="0"/>
                        </a:rPr>
                        <a:t>rd</a:t>
                      </a:r>
                      <a:r>
                        <a:rPr lang="en-US" sz="1200" strike="noStrike" kern="1200" dirty="0">
                          <a:solidFill>
                            <a:schemeClr val="tx1"/>
                          </a:solidFill>
                          <a:latin typeface="+mn-lt"/>
                          <a:ea typeface="+mn-ea"/>
                          <a:cs typeface="Segoe UI" panose="020B0502040204020203" pitchFamily="34" charset="0"/>
                        </a:rPr>
                        <a:t> Party Enrichments, have you confirmed appropriate licensing with the enrichment provider ?</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919964678"/>
                  </a:ext>
                </a:extLst>
              </a:tr>
              <a:tr h="1463040">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2000" kern="1200" spc="0" baseline="0" dirty="0">
                          <a:solidFill>
                            <a:schemeClr val="tx1"/>
                          </a:solidFill>
                          <a:latin typeface="+mj-lt"/>
                          <a:ea typeface="+mn-ea"/>
                          <a:cs typeface="Segoe UI" panose="020B0502040204020203" pitchFamily="34" charset="0"/>
                        </a:rPr>
                        <a:t>Custom Enrichments</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1200" strike="noStrike" kern="1200" dirty="0">
                          <a:solidFill>
                            <a:schemeClr val="tx1"/>
                          </a:solidFill>
                          <a:latin typeface="+mn-lt"/>
                          <a:ea typeface="+mn-ea"/>
                          <a:cs typeface="Segoe UI" panose="020B0502040204020203" pitchFamily="34" charset="0"/>
                        </a:rPr>
                        <a:t>In the case of custom enrichment via SFTP, typically used with local agencies, have you confirmed with the provider/agency that you’ll be able to provide data in adequate format to them, typically through SFTP export, and that the 3</a:t>
                      </a:r>
                      <a:r>
                        <a:rPr lang="en-US" sz="1200" strike="noStrike" kern="1200" baseline="30000" dirty="0">
                          <a:solidFill>
                            <a:schemeClr val="tx1"/>
                          </a:solidFill>
                          <a:latin typeface="+mn-lt"/>
                          <a:ea typeface="+mn-ea"/>
                          <a:cs typeface="Segoe UI" panose="020B0502040204020203" pitchFamily="34" charset="0"/>
                        </a:rPr>
                        <a:t>rd</a:t>
                      </a:r>
                      <a:r>
                        <a:rPr lang="en-US" sz="1200" strike="noStrike" kern="1200" dirty="0">
                          <a:solidFill>
                            <a:schemeClr val="tx1"/>
                          </a:solidFill>
                          <a:latin typeface="+mn-lt"/>
                          <a:ea typeface="+mn-ea"/>
                          <a:cs typeface="Segoe UI" panose="020B0502040204020203" pitchFamily="34" charset="0"/>
                        </a:rPr>
                        <a:t> party/agency will be able to provide data back in adequate format as expected by </a:t>
                      </a:r>
                      <a:r>
                        <a:rPr lang="en-US" sz="1200" i="1" strike="noStrike" kern="1200" dirty="0">
                          <a:solidFill>
                            <a:schemeClr val="tx1"/>
                          </a:solidFill>
                          <a:latin typeface="+mn-lt"/>
                          <a:ea typeface="+mn-ea"/>
                          <a:cs typeface="Segoe UI" panose="020B0502040204020203" pitchFamily="34" charset="0"/>
                        </a:rPr>
                        <a:t>Customer Insights - Data</a:t>
                      </a:r>
                      <a:r>
                        <a:rPr lang="en-US" sz="1200" strike="noStrike" kern="1200" dirty="0">
                          <a:solidFill>
                            <a:schemeClr val="tx1"/>
                          </a:solidFill>
                          <a:latin typeface="+mn-lt"/>
                          <a:ea typeface="+mn-ea"/>
                          <a:cs typeface="Segoe UI" panose="020B0502040204020203" pitchFamily="34" charset="0"/>
                        </a:rPr>
                        <a:t>?</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96424538"/>
                  </a:ext>
                </a:extLst>
              </a:tr>
            </a:tbl>
          </a:graphicData>
        </a:graphic>
      </p:graphicFrame>
      <p:sp>
        <p:nvSpPr>
          <p:cNvPr id="8" name="Rectangle 7">
            <a:extLst>
              <a:ext uri="{FF2B5EF4-FFF2-40B4-BE49-F238E27FC236}">
                <a16:creationId xmlns:a16="http://schemas.microsoft.com/office/drawing/2014/main" id="{EEC9B493-20B1-4F5D-8791-43EF0C95879D}"/>
              </a:ext>
            </a:extLst>
          </p:cNvPr>
          <p:cNvSpPr/>
          <p:nvPr/>
        </p:nvSpPr>
        <p:spPr>
          <a:xfrm>
            <a:off x="6351103" y="4432838"/>
            <a:ext cx="5527444" cy="85036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91440" rtlCol="0" anchor="t"/>
          <a:lstStyle/>
          <a:p>
            <a:pPr algn="ctr"/>
            <a:r>
              <a:rPr lang="en-US" sz="1600" dirty="0">
                <a:solidFill>
                  <a:schemeClr val="tx1"/>
                </a:solidFill>
              </a:rPr>
              <a:t>Add Info</a:t>
            </a:r>
          </a:p>
        </p:txBody>
      </p:sp>
      <p:pic>
        <p:nvPicPr>
          <p:cNvPr id="4" name="Picture 3">
            <a:extLst>
              <a:ext uri="{FF2B5EF4-FFF2-40B4-BE49-F238E27FC236}">
                <a16:creationId xmlns:a16="http://schemas.microsoft.com/office/drawing/2014/main" id="{BCC55190-36F2-6AC0-D4DC-A6B44DFD6405}"/>
              </a:ext>
            </a:extLst>
          </p:cNvPr>
          <p:cNvPicPr>
            <a:picLocks noChangeAspect="1"/>
          </p:cNvPicPr>
          <p:nvPr/>
        </p:nvPicPr>
        <p:blipFill>
          <a:blip r:embed="rId3"/>
          <a:stretch>
            <a:fillRect/>
          </a:stretch>
        </p:blipFill>
        <p:spPr>
          <a:xfrm>
            <a:off x="653213" y="177153"/>
            <a:ext cx="321749" cy="319410"/>
          </a:xfrm>
          <a:prstGeom prst="rect">
            <a:avLst/>
          </a:prstGeom>
        </p:spPr>
      </p:pic>
      <p:sp>
        <p:nvSpPr>
          <p:cNvPr id="3" name="Rectangle 2">
            <a:extLst>
              <a:ext uri="{FF2B5EF4-FFF2-40B4-BE49-F238E27FC236}">
                <a16:creationId xmlns:a16="http://schemas.microsoft.com/office/drawing/2014/main" id="{75B18578-70B1-23DA-3C26-C9415943C854}"/>
              </a:ext>
            </a:extLst>
          </p:cNvPr>
          <p:cNvSpPr/>
          <p:nvPr/>
        </p:nvSpPr>
        <p:spPr>
          <a:xfrm>
            <a:off x="6351103" y="5357397"/>
            <a:ext cx="5527444" cy="140961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91440" rtlCol="0" anchor="t"/>
          <a:lstStyle/>
          <a:p>
            <a:pPr algn="ctr"/>
            <a:r>
              <a:rPr lang="en-US" sz="1600" dirty="0">
                <a:solidFill>
                  <a:schemeClr val="tx1"/>
                </a:solidFill>
              </a:rPr>
              <a:t>Add Info</a:t>
            </a:r>
          </a:p>
        </p:txBody>
      </p:sp>
    </p:spTree>
    <p:extLst>
      <p:ext uri="{BB962C8B-B14F-4D97-AF65-F5344CB8AC3E}">
        <p14:creationId xmlns:p14="http://schemas.microsoft.com/office/powerpoint/2010/main" val="821123809"/>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itle 46">
            <a:extLst>
              <a:ext uri="{FF2B5EF4-FFF2-40B4-BE49-F238E27FC236}">
                <a16:creationId xmlns:a16="http://schemas.microsoft.com/office/drawing/2014/main" id="{1F301958-DE5F-4AB2-97F9-69B1699A128E}"/>
              </a:ext>
            </a:extLst>
          </p:cNvPr>
          <p:cNvSpPr>
            <a:spLocks noGrp="1"/>
          </p:cNvSpPr>
          <p:nvPr>
            <p:ph type="title"/>
          </p:nvPr>
        </p:nvSpPr>
        <p:spPr>
          <a:xfrm>
            <a:off x="588263" y="457200"/>
            <a:ext cx="11018520" cy="553998"/>
          </a:xfrm>
        </p:spPr>
        <p:txBody>
          <a:bodyPr/>
          <a:lstStyle/>
          <a:p>
            <a:r>
              <a:rPr lang="en-US" dirty="0"/>
              <a:t>Activities</a:t>
            </a:r>
          </a:p>
        </p:txBody>
      </p:sp>
      <p:sp>
        <p:nvSpPr>
          <p:cNvPr id="2" name="TextBox 1">
            <a:extLst>
              <a:ext uri="{FF2B5EF4-FFF2-40B4-BE49-F238E27FC236}">
                <a16:creationId xmlns:a16="http://schemas.microsoft.com/office/drawing/2014/main" id="{0A871E26-7B01-5D02-17A1-FEC0D2481BE2}"/>
              </a:ext>
            </a:extLst>
          </p:cNvPr>
          <p:cNvSpPr txBox="1"/>
          <p:nvPr/>
        </p:nvSpPr>
        <p:spPr>
          <a:xfrm>
            <a:off x="1039912" y="222255"/>
            <a:ext cx="4433137" cy="246221"/>
          </a:xfrm>
          <a:prstGeom prst="rect">
            <a:avLst/>
          </a:prstGeom>
          <a:noFill/>
        </p:spPr>
        <p:txBody>
          <a:bodyPr wrap="none" lIns="0" tIns="0" rIns="0" bIns="0" rtlCol="0">
            <a:spAutoFit/>
          </a:bodyPr>
          <a:lstStyle/>
          <a:p>
            <a:pPr algn="l"/>
            <a:r>
              <a:rPr lang="en-GB" sz="1600" i="1" dirty="0">
                <a:solidFill>
                  <a:schemeClr val="tx2"/>
                </a:solidFill>
              </a:rPr>
              <a:t>Customer Insights - Data</a:t>
            </a:r>
            <a:r>
              <a:rPr lang="en-GB" sz="1600" dirty="0">
                <a:solidFill>
                  <a:schemeClr val="tx2"/>
                </a:solidFill>
              </a:rPr>
              <a:t> “</a:t>
            </a:r>
            <a:r>
              <a:rPr lang="en-GB" sz="1400" dirty="0">
                <a:solidFill>
                  <a:schemeClr val="tx2"/>
                </a:solidFill>
              </a:rPr>
              <a:t>Business Process Strategy“</a:t>
            </a:r>
            <a:endParaRPr lang="en-GB" sz="1600" dirty="0">
              <a:solidFill>
                <a:schemeClr val="tx2"/>
              </a:solidFill>
            </a:endParaRPr>
          </a:p>
        </p:txBody>
      </p:sp>
      <p:sp>
        <p:nvSpPr>
          <p:cNvPr id="9" name="Rectangle 8">
            <a:extLst>
              <a:ext uri="{FF2B5EF4-FFF2-40B4-BE49-F238E27FC236}">
                <a16:creationId xmlns:a16="http://schemas.microsoft.com/office/drawing/2014/main" id="{4799C1AA-6B70-9FC1-D9D8-85EBE03F5767}"/>
              </a:ext>
            </a:extLst>
          </p:cNvPr>
          <p:cNvSpPr/>
          <p:nvPr/>
        </p:nvSpPr>
        <p:spPr>
          <a:xfrm>
            <a:off x="8438707" y="0"/>
            <a:ext cx="3753293" cy="443365"/>
          </a:xfrm>
          <a:prstGeom prst="rect">
            <a:avLst/>
          </a:prstGeom>
          <a:solidFill>
            <a:schemeClr val="tx2"/>
          </a:solid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32597">
              <a:defRPr/>
            </a:pPr>
            <a:r>
              <a:rPr lang="en-US" sz="2000">
                <a:solidFill>
                  <a:schemeClr val="bg1"/>
                </a:solidFill>
                <a:latin typeface="+mj-lt"/>
              </a:rPr>
              <a:t>Customer slide (please update)</a:t>
            </a:r>
          </a:p>
        </p:txBody>
      </p:sp>
      <p:sp>
        <p:nvSpPr>
          <p:cNvPr id="5" name="Rectangle 4">
            <a:extLst>
              <a:ext uri="{FF2B5EF4-FFF2-40B4-BE49-F238E27FC236}">
                <a16:creationId xmlns:a16="http://schemas.microsoft.com/office/drawing/2014/main" id="{CCAE18DC-D7E0-0B7B-8851-689FF9D108EB}"/>
              </a:ext>
            </a:extLst>
          </p:cNvPr>
          <p:cNvSpPr/>
          <p:nvPr/>
        </p:nvSpPr>
        <p:spPr>
          <a:xfrm>
            <a:off x="6351103" y="1218581"/>
            <a:ext cx="5527444" cy="543939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91440" rtlCol="0" anchor="t"/>
          <a:lstStyle/>
          <a:p>
            <a:pPr algn="ctr"/>
            <a:r>
              <a:rPr lang="en-US" sz="1600" dirty="0">
                <a:solidFill>
                  <a:schemeClr val="tx1"/>
                </a:solidFill>
              </a:rPr>
              <a:t>Add Info</a:t>
            </a:r>
          </a:p>
        </p:txBody>
      </p:sp>
      <p:graphicFrame>
        <p:nvGraphicFramePr>
          <p:cNvPr id="6" name="Table 7">
            <a:extLst>
              <a:ext uri="{FF2B5EF4-FFF2-40B4-BE49-F238E27FC236}">
                <a16:creationId xmlns:a16="http://schemas.microsoft.com/office/drawing/2014/main" id="{0FDA4A7D-58B8-E16A-B646-2FC109C9A7D2}"/>
              </a:ext>
            </a:extLst>
          </p:cNvPr>
          <p:cNvGraphicFramePr>
            <a:graphicFrameLocks noGrp="1"/>
          </p:cNvGraphicFramePr>
          <p:nvPr>
            <p:extLst>
              <p:ext uri="{D42A27DB-BD31-4B8C-83A1-F6EECF244321}">
                <p14:modId xmlns:p14="http://schemas.microsoft.com/office/powerpoint/2010/main" val="2434892690"/>
              </p:ext>
            </p:extLst>
          </p:nvPr>
        </p:nvGraphicFramePr>
        <p:xfrm>
          <a:off x="168167" y="1250131"/>
          <a:ext cx="5917480" cy="5385614"/>
        </p:xfrm>
        <a:graphic>
          <a:graphicData uri="http://schemas.openxmlformats.org/drawingml/2006/table">
            <a:tbl>
              <a:tblPr>
                <a:tableStyleId>{5940675A-B579-460E-94D1-54222C63F5DA}</a:tableStyleId>
              </a:tblPr>
              <a:tblGrid>
                <a:gridCol w="5917480">
                  <a:extLst>
                    <a:ext uri="{9D8B030D-6E8A-4147-A177-3AD203B41FA5}">
                      <a16:colId xmlns:a16="http://schemas.microsoft.com/office/drawing/2014/main" val="3743228298"/>
                    </a:ext>
                  </a:extLst>
                </a:gridCol>
              </a:tblGrid>
              <a:tr h="5385614">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2000" kern="1200" spc="0" baseline="0" dirty="0">
                          <a:solidFill>
                            <a:schemeClr val="tx1"/>
                          </a:solidFill>
                          <a:latin typeface="+mj-lt"/>
                          <a:ea typeface="+mn-ea"/>
                          <a:cs typeface="Segoe UI" panose="020B0502040204020203" pitchFamily="34" charset="0"/>
                        </a:rPr>
                        <a:t>Description and Usage</a:t>
                      </a:r>
                      <a:endParaRPr lang="en-US" sz="1200" kern="1200" dirty="0">
                        <a:solidFill>
                          <a:schemeClr val="tx1"/>
                        </a:solidFill>
                        <a:latin typeface="+mn-lt"/>
                        <a:ea typeface="+mn-ea"/>
                        <a:cs typeface="Segoe UI" panose="020B0502040204020203" pitchFamily="34" charset="0"/>
                      </a:endParaRPr>
                    </a:p>
                    <a:p>
                      <a:pPr marL="0" marR="0" lvl="0" indent="0" algn="l" defTabSz="932742"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latin typeface="+mn-lt"/>
                        <a:ea typeface="+mn-ea"/>
                        <a:cs typeface="Segoe UI" panose="020B0502040204020203" pitchFamily="34" charset="0"/>
                      </a:endParaRPr>
                    </a:p>
                    <a:p>
                      <a:pPr marL="0" marR="0" lvl="0" indent="0" algn="l" defTabSz="932742"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Segoe UI" panose="020B0502040204020203" pitchFamily="34" charset="0"/>
                        </a:rPr>
                        <a:t>For each Activity you intend to define, please describe:</a:t>
                      </a:r>
                    </a:p>
                    <a:p>
                      <a:pPr marL="171450" marR="0" lvl="0" indent="-1714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latin typeface="+mn-lt"/>
                          <a:ea typeface="+mn-ea"/>
                          <a:cs typeface="Segoe UI" panose="020B0502040204020203" pitchFamily="34" charset="0"/>
                        </a:rPr>
                        <a:t>Name</a:t>
                      </a:r>
                    </a:p>
                    <a:p>
                      <a:pPr marL="171450" marR="0" lvl="0" indent="-1714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latin typeface="+mn-lt"/>
                          <a:ea typeface="+mn-ea"/>
                          <a:cs typeface="Segoe UI" panose="020B0502040204020203" pitchFamily="34" charset="0"/>
                        </a:rPr>
                        <a:t>Type (e.g., Transactional, Behavioral, etc.)</a:t>
                      </a:r>
                    </a:p>
                    <a:p>
                      <a:pPr marL="171450" marR="0" lvl="0" indent="-1714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latin typeface="+mn-lt"/>
                          <a:ea typeface="+mn-ea"/>
                          <a:cs typeface="Segoe UI" panose="020B0502040204020203" pitchFamily="34" charset="0"/>
                        </a:rPr>
                        <a:t>Granularity (e.g., Sales Order Header, Sales Order Line, etc.)</a:t>
                      </a:r>
                    </a:p>
                    <a:p>
                      <a:pPr marL="171450" marR="0" lvl="0" indent="-1714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latin typeface="+mn-lt"/>
                          <a:ea typeface="+mn-ea"/>
                          <a:cs typeface="Segoe UI" panose="020B0502040204020203" pitchFamily="34" charset="0"/>
                        </a:rPr>
                        <a:t>Number of records per period + depth of history</a:t>
                      </a:r>
                    </a:p>
                    <a:p>
                      <a:pPr marL="171450" marR="0" lvl="0" indent="-1714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latin typeface="+mn-lt"/>
                          <a:ea typeface="+mn-ea"/>
                          <a:cs typeface="Segoe UI" panose="020B0502040204020203" pitchFamily="34" charset="0"/>
                        </a:rPr>
                        <a:t>Relationship to a Profile source</a:t>
                      </a:r>
                    </a:p>
                    <a:p>
                      <a:pPr marL="171450" marR="0" lvl="0" indent="-1714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latin typeface="+mn-lt"/>
                          <a:ea typeface="+mn-ea"/>
                          <a:cs typeface="Segoe UI" panose="020B0502040204020203" pitchFamily="34" charset="0"/>
                        </a:rPr>
                        <a:t>Semantic type if any</a:t>
                      </a:r>
                    </a:p>
                    <a:p>
                      <a:pPr marL="171450" marR="0" lvl="0" indent="-1714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latin typeface="+mn-lt"/>
                          <a:ea typeface="+mn-ea"/>
                          <a:cs typeface="Segoe UI" panose="020B0502040204020203" pitchFamily="34" charset="0"/>
                        </a:rPr>
                        <a:t>Usage (e.g., displayed in Timeline, supporting Measure/Segment creation, supporting Predictions or Custom Model, etc.)</a:t>
                      </a:r>
                    </a:p>
                  </a:txBody>
                  <a:tcP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43209430"/>
                  </a:ext>
                </a:extLst>
              </a:tr>
            </a:tbl>
          </a:graphicData>
        </a:graphic>
      </p:graphicFrame>
      <p:pic>
        <p:nvPicPr>
          <p:cNvPr id="4" name="Picture 3">
            <a:extLst>
              <a:ext uri="{FF2B5EF4-FFF2-40B4-BE49-F238E27FC236}">
                <a16:creationId xmlns:a16="http://schemas.microsoft.com/office/drawing/2014/main" id="{BCC55190-36F2-6AC0-D4DC-A6B44DFD6405}"/>
              </a:ext>
            </a:extLst>
          </p:cNvPr>
          <p:cNvPicPr>
            <a:picLocks noChangeAspect="1"/>
          </p:cNvPicPr>
          <p:nvPr/>
        </p:nvPicPr>
        <p:blipFill>
          <a:blip r:embed="rId3"/>
          <a:stretch>
            <a:fillRect/>
          </a:stretch>
        </p:blipFill>
        <p:spPr>
          <a:xfrm>
            <a:off x="653213" y="177153"/>
            <a:ext cx="321749" cy="319410"/>
          </a:xfrm>
          <a:prstGeom prst="rect">
            <a:avLst/>
          </a:prstGeom>
        </p:spPr>
      </p:pic>
    </p:spTree>
    <p:extLst>
      <p:ext uri="{BB962C8B-B14F-4D97-AF65-F5344CB8AC3E}">
        <p14:creationId xmlns:p14="http://schemas.microsoft.com/office/powerpoint/2010/main" val="1601031652"/>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itle 46">
            <a:extLst>
              <a:ext uri="{FF2B5EF4-FFF2-40B4-BE49-F238E27FC236}">
                <a16:creationId xmlns:a16="http://schemas.microsoft.com/office/drawing/2014/main" id="{1F301958-DE5F-4AB2-97F9-69B1699A128E}"/>
              </a:ext>
            </a:extLst>
          </p:cNvPr>
          <p:cNvSpPr>
            <a:spLocks noGrp="1"/>
          </p:cNvSpPr>
          <p:nvPr>
            <p:ph type="title"/>
          </p:nvPr>
        </p:nvSpPr>
        <p:spPr>
          <a:xfrm>
            <a:off x="588263" y="457200"/>
            <a:ext cx="11018520" cy="553998"/>
          </a:xfrm>
        </p:spPr>
        <p:txBody>
          <a:bodyPr/>
          <a:lstStyle/>
          <a:p>
            <a:r>
              <a:rPr lang="en-US" dirty="0"/>
              <a:t>Predictions and Custom Models</a:t>
            </a:r>
          </a:p>
        </p:txBody>
      </p:sp>
      <p:sp>
        <p:nvSpPr>
          <p:cNvPr id="2" name="TextBox 1">
            <a:extLst>
              <a:ext uri="{FF2B5EF4-FFF2-40B4-BE49-F238E27FC236}">
                <a16:creationId xmlns:a16="http://schemas.microsoft.com/office/drawing/2014/main" id="{0A871E26-7B01-5D02-17A1-FEC0D2481BE2}"/>
              </a:ext>
            </a:extLst>
          </p:cNvPr>
          <p:cNvSpPr txBox="1"/>
          <p:nvPr/>
        </p:nvSpPr>
        <p:spPr>
          <a:xfrm>
            <a:off x="1039912" y="222255"/>
            <a:ext cx="4433137" cy="246221"/>
          </a:xfrm>
          <a:prstGeom prst="rect">
            <a:avLst/>
          </a:prstGeom>
          <a:noFill/>
        </p:spPr>
        <p:txBody>
          <a:bodyPr wrap="none" lIns="0" tIns="0" rIns="0" bIns="0" rtlCol="0">
            <a:spAutoFit/>
          </a:bodyPr>
          <a:lstStyle/>
          <a:p>
            <a:pPr algn="l"/>
            <a:r>
              <a:rPr lang="en-GB" sz="1600" i="1" dirty="0">
                <a:solidFill>
                  <a:schemeClr val="tx2"/>
                </a:solidFill>
              </a:rPr>
              <a:t>Customer Insights - Data</a:t>
            </a:r>
            <a:r>
              <a:rPr lang="en-GB" sz="1600" dirty="0">
                <a:solidFill>
                  <a:schemeClr val="tx2"/>
                </a:solidFill>
              </a:rPr>
              <a:t> “</a:t>
            </a:r>
            <a:r>
              <a:rPr lang="en-GB" sz="1400" dirty="0">
                <a:solidFill>
                  <a:schemeClr val="tx2"/>
                </a:solidFill>
              </a:rPr>
              <a:t>Business Process Strategy“</a:t>
            </a:r>
            <a:endParaRPr lang="en-GB" sz="1600" dirty="0">
              <a:solidFill>
                <a:schemeClr val="tx2"/>
              </a:solidFill>
            </a:endParaRPr>
          </a:p>
        </p:txBody>
      </p:sp>
      <p:sp>
        <p:nvSpPr>
          <p:cNvPr id="9" name="Rectangle 8">
            <a:extLst>
              <a:ext uri="{FF2B5EF4-FFF2-40B4-BE49-F238E27FC236}">
                <a16:creationId xmlns:a16="http://schemas.microsoft.com/office/drawing/2014/main" id="{4799C1AA-6B70-9FC1-D9D8-85EBE03F5767}"/>
              </a:ext>
            </a:extLst>
          </p:cNvPr>
          <p:cNvSpPr/>
          <p:nvPr/>
        </p:nvSpPr>
        <p:spPr>
          <a:xfrm>
            <a:off x="8438707" y="0"/>
            <a:ext cx="3753293" cy="443365"/>
          </a:xfrm>
          <a:prstGeom prst="rect">
            <a:avLst/>
          </a:prstGeom>
          <a:solidFill>
            <a:schemeClr val="tx2"/>
          </a:solid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32597">
              <a:defRPr/>
            </a:pPr>
            <a:r>
              <a:rPr lang="en-US" sz="2000">
                <a:solidFill>
                  <a:schemeClr val="bg1"/>
                </a:solidFill>
                <a:latin typeface="+mj-lt"/>
              </a:rPr>
              <a:t>Customer slide (please update)</a:t>
            </a:r>
          </a:p>
        </p:txBody>
      </p:sp>
      <p:sp>
        <p:nvSpPr>
          <p:cNvPr id="5" name="Rectangle 4">
            <a:extLst>
              <a:ext uri="{FF2B5EF4-FFF2-40B4-BE49-F238E27FC236}">
                <a16:creationId xmlns:a16="http://schemas.microsoft.com/office/drawing/2014/main" id="{CCAE18DC-D7E0-0B7B-8851-689FF9D108EB}"/>
              </a:ext>
            </a:extLst>
          </p:cNvPr>
          <p:cNvSpPr/>
          <p:nvPr/>
        </p:nvSpPr>
        <p:spPr>
          <a:xfrm>
            <a:off x="6351103" y="1218581"/>
            <a:ext cx="5527444" cy="272204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91440" rtlCol="0" anchor="t"/>
          <a:lstStyle/>
          <a:p>
            <a:pPr algn="ctr"/>
            <a:r>
              <a:rPr lang="en-US" sz="1600" dirty="0">
                <a:solidFill>
                  <a:schemeClr val="tx1"/>
                </a:solidFill>
              </a:rPr>
              <a:t>Add Info</a:t>
            </a:r>
          </a:p>
        </p:txBody>
      </p:sp>
      <p:graphicFrame>
        <p:nvGraphicFramePr>
          <p:cNvPr id="6" name="Table 7">
            <a:extLst>
              <a:ext uri="{FF2B5EF4-FFF2-40B4-BE49-F238E27FC236}">
                <a16:creationId xmlns:a16="http://schemas.microsoft.com/office/drawing/2014/main" id="{0FDA4A7D-58B8-E16A-B646-2FC109C9A7D2}"/>
              </a:ext>
            </a:extLst>
          </p:cNvPr>
          <p:cNvGraphicFramePr>
            <a:graphicFrameLocks noGrp="1"/>
          </p:cNvGraphicFramePr>
          <p:nvPr>
            <p:extLst>
              <p:ext uri="{D42A27DB-BD31-4B8C-83A1-F6EECF244321}">
                <p14:modId xmlns:p14="http://schemas.microsoft.com/office/powerpoint/2010/main" val="3058659731"/>
              </p:ext>
            </p:extLst>
          </p:nvPr>
        </p:nvGraphicFramePr>
        <p:xfrm>
          <a:off x="168167" y="1250131"/>
          <a:ext cx="5917480" cy="5486400"/>
        </p:xfrm>
        <a:graphic>
          <a:graphicData uri="http://schemas.openxmlformats.org/drawingml/2006/table">
            <a:tbl>
              <a:tblPr>
                <a:tableStyleId>{5940675A-B579-460E-94D1-54222C63F5DA}</a:tableStyleId>
              </a:tblPr>
              <a:tblGrid>
                <a:gridCol w="5917480">
                  <a:extLst>
                    <a:ext uri="{9D8B030D-6E8A-4147-A177-3AD203B41FA5}">
                      <a16:colId xmlns:a16="http://schemas.microsoft.com/office/drawing/2014/main" val="3743228298"/>
                    </a:ext>
                  </a:extLst>
                </a:gridCol>
              </a:tblGrid>
              <a:tr h="2743200">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2000" kern="1200" spc="0" baseline="0" dirty="0">
                          <a:solidFill>
                            <a:schemeClr val="tx1"/>
                          </a:solidFill>
                          <a:latin typeface="+mj-lt"/>
                          <a:ea typeface="+mn-ea"/>
                          <a:cs typeface="Segoe UI" panose="020B0502040204020203" pitchFamily="34" charset="0"/>
                        </a:rPr>
                        <a:t>OOB Predictions</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Segoe UI" panose="020B0502040204020203" pitchFamily="34" charset="0"/>
                        </a:rPr>
                        <a:t>For each Out-of-box prediction model you intend to leverage, please describe:</a:t>
                      </a:r>
                    </a:p>
                    <a:p>
                      <a:pPr marL="171450" marR="0" lvl="0" indent="-1714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latin typeface="+mn-lt"/>
                          <a:ea typeface="+mn-ea"/>
                          <a:cs typeface="Segoe UI" panose="020B0502040204020203" pitchFamily="34" charset="0"/>
                        </a:rPr>
                        <a:t>Type</a:t>
                      </a:r>
                    </a:p>
                    <a:p>
                      <a:pPr marL="171450" marR="0" lvl="0" indent="-1714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latin typeface="+mn-lt"/>
                          <a:ea typeface="+mn-ea"/>
                          <a:cs typeface="Segoe UI" panose="020B0502040204020203" pitchFamily="34" charset="0"/>
                        </a:rPr>
                        <a:t>Semantically typed Activity used</a:t>
                      </a:r>
                    </a:p>
                    <a:p>
                      <a:pPr marL="171450" marR="0" lvl="0" indent="-1714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latin typeface="+mn-lt"/>
                          <a:ea typeface="+mn-ea"/>
                          <a:cs typeface="Segoe UI" panose="020B0502040204020203" pitchFamily="34" charset="0"/>
                        </a:rPr>
                        <a:t>Have you validated prerequisites can be met? (e.g., depth of history, available input fields, etc.)</a:t>
                      </a:r>
                    </a:p>
                    <a:p>
                      <a:pPr marL="171450" marR="0" lvl="0" indent="-171450" algn="l" defTabSz="932742" rtl="0" eaLnBrk="1" fontAlgn="auto" latinLnBrk="0" hangingPunct="1">
                        <a:lnSpc>
                          <a:spcPct val="100000"/>
                        </a:lnSpc>
                        <a:spcBef>
                          <a:spcPts val="0"/>
                        </a:spcBef>
                        <a:spcAft>
                          <a:spcPts val="0"/>
                        </a:spcAft>
                        <a:buClrTx/>
                        <a:buSzTx/>
                        <a:buFontTx/>
                        <a:buChar char="-"/>
                        <a:tabLst/>
                        <a:defRPr/>
                      </a:pPr>
                      <a:endParaRPr lang="en-US" sz="1200" kern="1200" dirty="0">
                        <a:solidFill>
                          <a:schemeClr val="tx1"/>
                        </a:solidFill>
                        <a:latin typeface="+mn-lt"/>
                        <a:ea typeface="+mn-ea"/>
                        <a:cs typeface="Segoe UI" panose="020B0502040204020203" pitchFamily="34" charset="0"/>
                      </a:endParaRPr>
                    </a:p>
                    <a:p>
                      <a:pPr marL="0" marR="0" lvl="0" indent="0" algn="l" defTabSz="932742"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latin typeface="+mn-lt"/>
                        <a:ea typeface="+mn-ea"/>
                        <a:cs typeface="Segoe UI" panose="020B0502040204020203" pitchFamily="34" charset="0"/>
                      </a:endParaRP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43209430"/>
                  </a:ext>
                </a:extLst>
              </a:tr>
              <a:tr h="2743200">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2000" kern="1200" spc="0" baseline="0" dirty="0">
                          <a:solidFill>
                            <a:schemeClr val="tx1"/>
                          </a:solidFill>
                          <a:latin typeface="+mj-lt"/>
                          <a:ea typeface="+mn-ea"/>
                          <a:cs typeface="Segoe UI" panose="020B0502040204020203" pitchFamily="34" charset="0"/>
                        </a:rPr>
                        <a:t>Custom Models</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Segoe UI" panose="020B0502040204020203" pitchFamily="34" charset="0"/>
                        </a:rPr>
                        <a:t>For each custom machine learning model extensibility (from Azure Machine Learning or Synapse Analytics), please describe:</a:t>
                      </a:r>
                    </a:p>
                    <a:p>
                      <a:pPr marL="171450" marR="0" lvl="0" indent="-171450" algn="l" defTabSz="932742" rtl="0" eaLnBrk="1" fontAlgn="auto" latinLnBrk="0" hangingPunct="1">
                        <a:lnSpc>
                          <a:spcPct val="100000"/>
                        </a:lnSpc>
                        <a:spcBef>
                          <a:spcPts val="0"/>
                        </a:spcBef>
                        <a:spcAft>
                          <a:spcPts val="0"/>
                        </a:spcAft>
                        <a:buClrTx/>
                        <a:buSzTx/>
                        <a:buFontTx/>
                        <a:buChar char="-"/>
                        <a:tabLst/>
                        <a:defRPr/>
                      </a:pPr>
                      <a:r>
                        <a:rPr lang="en-US" sz="1200" kern="1200" dirty="0">
                          <a:solidFill>
                            <a:schemeClr val="tx1"/>
                          </a:solidFill>
                          <a:latin typeface="+mn-lt"/>
                          <a:ea typeface="+mn-ea"/>
                          <a:cs typeface="Segoe UI" panose="020B0502040204020203" pitchFamily="34" charset="0"/>
                        </a:rPr>
                        <a:t>Name</a:t>
                      </a:r>
                    </a:p>
                    <a:p>
                      <a:pPr marL="171450" marR="0" lvl="0" indent="-171450" algn="l" defTabSz="932742" rtl="0" eaLnBrk="1" fontAlgn="auto" latinLnBrk="0" hangingPunct="1">
                        <a:lnSpc>
                          <a:spcPct val="100000"/>
                        </a:lnSpc>
                        <a:spcBef>
                          <a:spcPts val="0"/>
                        </a:spcBef>
                        <a:spcAft>
                          <a:spcPts val="0"/>
                        </a:spcAft>
                        <a:buClrTx/>
                        <a:buSzTx/>
                        <a:buFontTx/>
                        <a:buChar char="-"/>
                        <a:tabLst/>
                        <a:defRPr/>
                      </a:pPr>
                      <a:r>
                        <a:rPr lang="en-US" sz="1200" kern="1200" dirty="0">
                          <a:solidFill>
                            <a:schemeClr val="tx1"/>
                          </a:solidFill>
                          <a:latin typeface="+mn-lt"/>
                          <a:ea typeface="+mn-ea"/>
                          <a:cs typeface="Segoe UI" panose="020B0502040204020203" pitchFamily="34" charset="0"/>
                        </a:rPr>
                        <a:t>Will you be using Azure Machine Learning or Synapse Analytics?</a:t>
                      </a:r>
                    </a:p>
                    <a:p>
                      <a:pPr marL="171450" marR="0" lvl="0" indent="-171450" algn="l" defTabSz="932742" rtl="0" eaLnBrk="1" fontAlgn="auto" latinLnBrk="0" hangingPunct="1">
                        <a:lnSpc>
                          <a:spcPct val="100000"/>
                        </a:lnSpc>
                        <a:spcBef>
                          <a:spcPts val="0"/>
                        </a:spcBef>
                        <a:spcAft>
                          <a:spcPts val="0"/>
                        </a:spcAft>
                        <a:buClrTx/>
                        <a:buSzTx/>
                        <a:buFontTx/>
                        <a:buChar char="-"/>
                        <a:tabLst/>
                        <a:defRPr/>
                      </a:pPr>
                      <a:r>
                        <a:rPr lang="en-US" sz="1200" kern="1200" dirty="0">
                          <a:solidFill>
                            <a:schemeClr val="tx1"/>
                          </a:solidFill>
                          <a:latin typeface="+mn-lt"/>
                          <a:ea typeface="+mn-ea"/>
                          <a:cs typeface="Segoe UI" panose="020B0502040204020203" pitchFamily="34" charset="0"/>
                        </a:rPr>
                        <a:t>Quick functional definition of what you intend to achieve as a result of running this model</a:t>
                      </a:r>
                    </a:p>
                    <a:p>
                      <a:pPr marL="171450" marR="0" lvl="0" indent="-171450" algn="l" defTabSz="932742" rtl="0" eaLnBrk="1" fontAlgn="auto" latinLnBrk="0" hangingPunct="1">
                        <a:lnSpc>
                          <a:spcPct val="100000"/>
                        </a:lnSpc>
                        <a:spcBef>
                          <a:spcPts val="0"/>
                        </a:spcBef>
                        <a:spcAft>
                          <a:spcPts val="0"/>
                        </a:spcAft>
                        <a:buClrTx/>
                        <a:buSzTx/>
                        <a:buFontTx/>
                        <a:buChar char="-"/>
                        <a:tabLst/>
                        <a:defRPr/>
                      </a:pPr>
                      <a:r>
                        <a:rPr lang="en-US" sz="1200" kern="1200" dirty="0">
                          <a:solidFill>
                            <a:schemeClr val="tx1"/>
                          </a:solidFill>
                          <a:latin typeface="+mn-lt"/>
                          <a:ea typeface="+mn-ea"/>
                          <a:cs typeface="Segoe UI" panose="020B0502040204020203" pitchFamily="34" charset="0"/>
                        </a:rPr>
                        <a:t>What kind of data from </a:t>
                      </a:r>
                      <a:r>
                        <a:rPr lang="en-US" sz="1200" i="1" kern="1200" dirty="0">
                          <a:solidFill>
                            <a:schemeClr val="tx1"/>
                          </a:solidFill>
                          <a:latin typeface="+mn-lt"/>
                          <a:ea typeface="+mn-ea"/>
                          <a:cs typeface="Segoe UI" panose="020B0502040204020203" pitchFamily="34" charset="0"/>
                        </a:rPr>
                        <a:t>Customer Insights - Data</a:t>
                      </a:r>
                      <a:r>
                        <a:rPr lang="en-US" sz="1200" kern="1200" dirty="0">
                          <a:solidFill>
                            <a:schemeClr val="tx1"/>
                          </a:solidFill>
                          <a:latin typeface="+mn-lt"/>
                          <a:ea typeface="+mn-ea"/>
                          <a:cs typeface="Segoe UI" panose="020B0502040204020203" pitchFamily="34" charset="0"/>
                        </a:rPr>
                        <a:t> will be provided as an input to the model?</a:t>
                      </a:r>
                    </a:p>
                    <a:p>
                      <a:pPr marL="171450" marR="0" lvl="0" indent="-171450" algn="l" defTabSz="932742" rtl="0" eaLnBrk="1" fontAlgn="auto" latinLnBrk="0" hangingPunct="1">
                        <a:lnSpc>
                          <a:spcPct val="100000"/>
                        </a:lnSpc>
                        <a:spcBef>
                          <a:spcPts val="0"/>
                        </a:spcBef>
                        <a:spcAft>
                          <a:spcPts val="0"/>
                        </a:spcAft>
                        <a:buClrTx/>
                        <a:buSzTx/>
                        <a:buFontTx/>
                        <a:buChar char="-"/>
                        <a:tabLst/>
                        <a:defRPr/>
                      </a:pPr>
                      <a:r>
                        <a:rPr lang="en-US" sz="1200" kern="1200" dirty="0">
                          <a:solidFill>
                            <a:schemeClr val="tx1"/>
                          </a:solidFill>
                          <a:latin typeface="+mn-lt"/>
                          <a:ea typeface="+mn-ea"/>
                          <a:cs typeface="Segoe UI" panose="020B0502040204020203" pitchFamily="34" charset="0"/>
                        </a:rPr>
                        <a:t>Have you validated prerequisites can be met? (e.g., available data in </a:t>
                      </a:r>
                      <a:r>
                        <a:rPr lang="en-US" sz="1200" i="1" kern="1200" dirty="0">
                          <a:solidFill>
                            <a:schemeClr val="tx1"/>
                          </a:solidFill>
                          <a:latin typeface="+mn-lt"/>
                          <a:ea typeface="+mn-ea"/>
                          <a:cs typeface="Segoe UI" panose="020B0502040204020203" pitchFamily="34" charset="0"/>
                        </a:rPr>
                        <a:t>Customer Insights - Data</a:t>
                      </a:r>
                      <a:r>
                        <a:rPr lang="en-US" sz="1200" kern="1200" dirty="0">
                          <a:solidFill>
                            <a:schemeClr val="tx1"/>
                          </a:solidFill>
                          <a:latin typeface="+mn-lt"/>
                          <a:ea typeface="+mn-ea"/>
                          <a:cs typeface="Segoe UI" panose="020B0502040204020203" pitchFamily="34" charset="0"/>
                        </a:rPr>
                        <a:t> to be used as input to the model)</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895802046"/>
                  </a:ext>
                </a:extLst>
              </a:tr>
            </a:tbl>
          </a:graphicData>
        </a:graphic>
      </p:graphicFrame>
      <p:sp>
        <p:nvSpPr>
          <p:cNvPr id="7" name="Rectangle 6">
            <a:extLst>
              <a:ext uri="{FF2B5EF4-FFF2-40B4-BE49-F238E27FC236}">
                <a16:creationId xmlns:a16="http://schemas.microsoft.com/office/drawing/2014/main" id="{74C96D0C-1A5B-EEEF-4026-F18091A4BF12}"/>
              </a:ext>
            </a:extLst>
          </p:cNvPr>
          <p:cNvSpPr/>
          <p:nvPr/>
        </p:nvSpPr>
        <p:spPr>
          <a:xfrm>
            <a:off x="6351103" y="4104299"/>
            <a:ext cx="5527444" cy="263223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91440" rtlCol="0" anchor="t"/>
          <a:lstStyle/>
          <a:p>
            <a:pPr algn="ctr"/>
            <a:r>
              <a:rPr lang="en-US" sz="1600" dirty="0">
                <a:solidFill>
                  <a:schemeClr val="tx1"/>
                </a:solidFill>
              </a:rPr>
              <a:t>Add Info</a:t>
            </a:r>
          </a:p>
        </p:txBody>
      </p:sp>
      <p:pic>
        <p:nvPicPr>
          <p:cNvPr id="4" name="Picture 3">
            <a:extLst>
              <a:ext uri="{FF2B5EF4-FFF2-40B4-BE49-F238E27FC236}">
                <a16:creationId xmlns:a16="http://schemas.microsoft.com/office/drawing/2014/main" id="{BCC55190-36F2-6AC0-D4DC-A6B44DFD6405}"/>
              </a:ext>
            </a:extLst>
          </p:cNvPr>
          <p:cNvPicPr>
            <a:picLocks noChangeAspect="1"/>
          </p:cNvPicPr>
          <p:nvPr/>
        </p:nvPicPr>
        <p:blipFill>
          <a:blip r:embed="rId3"/>
          <a:stretch>
            <a:fillRect/>
          </a:stretch>
        </p:blipFill>
        <p:spPr>
          <a:xfrm>
            <a:off x="653213" y="177153"/>
            <a:ext cx="321749" cy="319410"/>
          </a:xfrm>
          <a:prstGeom prst="rect">
            <a:avLst/>
          </a:prstGeom>
        </p:spPr>
      </p:pic>
    </p:spTree>
    <p:extLst>
      <p:ext uri="{BB962C8B-B14F-4D97-AF65-F5344CB8AC3E}">
        <p14:creationId xmlns:p14="http://schemas.microsoft.com/office/powerpoint/2010/main" val="1699706792"/>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itle 46">
            <a:extLst>
              <a:ext uri="{FF2B5EF4-FFF2-40B4-BE49-F238E27FC236}">
                <a16:creationId xmlns:a16="http://schemas.microsoft.com/office/drawing/2014/main" id="{1F301958-DE5F-4AB2-97F9-69B1699A128E}"/>
              </a:ext>
            </a:extLst>
          </p:cNvPr>
          <p:cNvSpPr>
            <a:spLocks noGrp="1"/>
          </p:cNvSpPr>
          <p:nvPr>
            <p:ph type="title"/>
          </p:nvPr>
        </p:nvSpPr>
        <p:spPr>
          <a:xfrm>
            <a:off x="588263" y="457200"/>
            <a:ext cx="11018520" cy="553998"/>
          </a:xfrm>
        </p:spPr>
        <p:txBody>
          <a:bodyPr/>
          <a:lstStyle/>
          <a:p>
            <a:r>
              <a:rPr lang="en-US" dirty="0"/>
              <a:t>Measures and Segments</a:t>
            </a:r>
          </a:p>
        </p:txBody>
      </p:sp>
      <p:sp>
        <p:nvSpPr>
          <p:cNvPr id="2" name="TextBox 1">
            <a:extLst>
              <a:ext uri="{FF2B5EF4-FFF2-40B4-BE49-F238E27FC236}">
                <a16:creationId xmlns:a16="http://schemas.microsoft.com/office/drawing/2014/main" id="{0A871E26-7B01-5D02-17A1-FEC0D2481BE2}"/>
              </a:ext>
            </a:extLst>
          </p:cNvPr>
          <p:cNvSpPr txBox="1"/>
          <p:nvPr/>
        </p:nvSpPr>
        <p:spPr>
          <a:xfrm>
            <a:off x="1039912" y="222255"/>
            <a:ext cx="4433137" cy="246221"/>
          </a:xfrm>
          <a:prstGeom prst="rect">
            <a:avLst/>
          </a:prstGeom>
          <a:noFill/>
        </p:spPr>
        <p:txBody>
          <a:bodyPr wrap="none" lIns="0" tIns="0" rIns="0" bIns="0" rtlCol="0">
            <a:spAutoFit/>
          </a:bodyPr>
          <a:lstStyle/>
          <a:p>
            <a:pPr algn="l"/>
            <a:r>
              <a:rPr lang="en-GB" sz="1600" i="1" dirty="0">
                <a:solidFill>
                  <a:schemeClr val="tx2"/>
                </a:solidFill>
              </a:rPr>
              <a:t>Customer Insights - Data</a:t>
            </a:r>
            <a:r>
              <a:rPr lang="en-GB" sz="1600" dirty="0">
                <a:solidFill>
                  <a:schemeClr val="tx2"/>
                </a:solidFill>
              </a:rPr>
              <a:t> “</a:t>
            </a:r>
            <a:r>
              <a:rPr lang="en-GB" sz="1400" dirty="0">
                <a:solidFill>
                  <a:schemeClr val="tx2"/>
                </a:solidFill>
              </a:rPr>
              <a:t>Business Process Strategy“</a:t>
            </a:r>
            <a:endParaRPr lang="en-GB" sz="1600" dirty="0">
              <a:solidFill>
                <a:schemeClr val="tx2"/>
              </a:solidFill>
            </a:endParaRPr>
          </a:p>
        </p:txBody>
      </p:sp>
      <p:sp>
        <p:nvSpPr>
          <p:cNvPr id="9" name="Rectangle 8">
            <a:extLst>
              <a:ext uri="{FF2B5EF4-FFF2-40B4-BE49-F238E27FC236}">
                <a16:creationId xmlns:a16="http://schemas.microsoft.com/office/drawing/2014/main" id="{4799C1AA-6B70-9FC1-D9D8-85EBE03F5767}"/>
              </a:ext>
            </a:extLst>
          </p:cNvPr>
          <p:cNvSpPr/>
          <p:nvPr/>
        </p:nvSpPr>
        <p:spPr>
          <a:xfrm>
            <a:off x="8438707" y="0"/>
            <a:ext cx="3753293" cy="443365"/>
          </a:xfrm>
          <a:prstGeom prst="rect">
            <a:avLst/>
          </a:prstGeom>
          <a:solidFill>
            <a:schemeClr val="tx2"/>
          </a:solid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32597">
              <a:defRPr/>
            </a:pPr>
            <a:r>
              <a:rPr lang="en-US" sz="2000">
                <a:solidFill>
                  <a:schemeClr val="bg1"/>
                </a:solidFill>
                <a:latin typeface="+mj-lt"/>
              </a:rPr>
              <a:t>Customer slide (please update)</a:t>
            </a:r>
          </a:p>
        </p:txBody>
      </p:sp>
      <p:sp>
        <p:nvSpPr>
          <p:cNvPr id="5" name="Rectangle 4">
            <a:extLst>
              <a:ext uri="{FF2B5EF4-FFF2-40B4-BE49-F238E27FC236}">
                <a16:creationId xmlns:a16="http://schemas.microsoft.com/office/drawing/2014/main" id="{CCAE18DC-D7E0-0B7B-8851-689FF9D108EB}"/>
              </a:ext>
            </a:extLst>
          </p:cNvPr>
          <p:cNvSpPr/>
          <p:nvPr/>
        </p:nvSpPr>
        <p:spPr>
          <a:xfrm>
            <a:off x="6351103" y="1250131"/>
            <a:ext cx="5527444" cy="207001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91440" rtlCol="0" anchor="t"/>
          <a:lstStyle/>
          <a:p>
            <a:pPr algn="ctr"/>
            <a:r>
              <a:rPr lang="en-US" sz="1600" dirty="0">
                <a:solidFill>
                  <a:schemeClr val="tx1"/>
                </a:solidFill>
              </a:rPr>
              <a:t>Add Info</a:t>
            </a:r>
          </a:p>
        </p:txBody>
      </p:sp>
      <p:graphicFrame>
        <p:nvGraphicFramePr>
          <p:cNvPr id="6" name="Table 7">
            <a:extLst>
              <a:ext uri="{FF2B5EF4-FFF2-40B4-BE49-F238E27FC236}">
                <a16:creationId xmlns:a16="http://schemas.microsoft.com/office/drawing/2014/main" id="{0FDA4A7D-58B8-E16A-B646-2FC109C9A7D2}"/>
              </a:ext>
            </a:extLst>
          </p:cNvPr>
          <p:cNvGraphicFramePr>
            <a:graphicFrameLocks noGrp="1"/>
          </p:cNvGraphicFramePr>
          <p:nvPr>
            <p:extLst>
              <p:ext uri="{D42A27DB-BD31-4B8C-83A1-F6EECF244321}">
                <p14:modId xmlns:p14="http://schemas.microsoft.com/office/powerpoint/2010/main" val="3004720166"/>
              </p:ext>
            </p:extLst>
          </p:nvPr>
        </p:nvGraphicFramePr>
        <p:xfrm>
          <a:off x="168167" y="1250131"/>
          <a:ext cx="5917480" cy="5486400"/>
        </p:xfrm>
        <a:graphic>
          <a:graphicData uri="http://schemas.openxmlformats.org/drawingml/2006/table">
            <a:tbl>
              <a:tblPr>
                <a:tableStyleId>{5940675A-B579-460E-94D1-54222C63F5DA}</a:tableStyleId>
              </a:tblPr>
              <a:tblGrid>
                <a:gridCol w="5917480">
                  <a:extLst>
                    <a:ext uri="{9D8B030D-6E8A-4147-A177-3AD203B41FA5}">
                      <a16:colId xmlns:a16="http://schemas.microsoft.com/office/drawing/2014/main" val="3743228298"/>
                    </a:ext>
                  </a:extLst>
                </a:gridCol>
              </a:tblGrid>
              <a:tr h="2103120">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2000" kern="1200" spc="0" baseline="0" dirty="0">
                          <a:solidFill>
                            <a:schemeClr val="tx1"/>
                          </a:solidFill>
                          <a:latin typeface="+mj-lt"/>
                          <a:ea typeface="+mn-ea"/>
                          <a:cs typeface="Segoe UI" panose="020B0502040204020203" pitchFamily="34" charset="0"/>
                        </a:rPr>
                        <a:t>Measures and Segments overall volume</a:t>
                      </a:r>
                    </a:p>
                    <a:p>
                      <a:pPr marL="171450" marR="0" lvl="0" indent="-1714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latin typeface="+mn-lt"/>
                          <a:ea typeface="+mn-ea"/>
                          <a:cs typeface="Segoe UI" panose="020B0502040204020203" pitchFamily="34" charset="0"/>
                        </a:rPr>
                        <a:t>How many Measures per type (i.e., Customer Attribute, Customer Measure, Business Measure) do you intend to create initially to ease Segment creation and support your Use Cases?</a:t>
                      </a:r>
                    </a:p>
                    <a:p>
                      <a:pPr marL="171450" marR="0" lvl="0" indent="-1714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latin typeface="+mn-lt"/>
                          <a:ea typeface="+mn-ea"/>
                          <a:cs typeface="Segoe UI" panose="020B0502040204020203" pitchFamily="34" charset="0"/>
                        </a:rPr>
                        <a:t>How many Segment do you intend to create initially to support your Use Cases?</a:t>
                      </a:r>
                    </a:p>
                    <a:p>
                      <a:pPr marL="171450" marR="0" lvl="0" indent="-1714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latin typeface="+mn-lt"/>
                          <a:ea typeface="+mn-ea"/>
                          <a:cs typeface="Segoe UI" panose="020B0502040204020203" pitchFamily="34" charset="0"/>
                        </a:rPr>
                        <a:t>How do you see this number of active Measures and Segments evolving over time?  </a:t>
                      </a:r>
                    </a:p>
                    <a:p>
                      <a:pPr marL="171450" marR="0" lvl="0" indent="-1714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latin typeface="+mn-lt"/>
                          <a:ea typeface="+mn-ea"/>
                          <a:cs typeface="Segoe UI" panose="020B0502040204020203" pitchFamily="34" charset="0"/>
                        </a:rPr>
                        <a:t>Do you have a governance strategy defined to maintain a current and usable state of active Measures and Segments? (e.g., one-offs that would be deleted after usage, recurring Segments re-activated every period, etc.)</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43209430"/>
                  </a:ext>
                </a:extLst>
              </a:tr>
              <a:tr h="1737360">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2000" kern="1200" spc="0" baseline="0" dirty="0">
                          <a:solidFill>
                            <a:schemeClr val="tx1"/>
                          </a:solidFill>
                          <a:latin typeface="+mj-lt"/>
                          <a:ea typeface="+mn-ea"/>
                          <a:cs typeface="Segoe UI" panose="020B0502040204020203" pitchFamily="34" charset="0"/>
                        </a:rPr>
                        <a:t>Measures and Segments scenarios</a:t>
                      </a:r>
                    </a:p>
                    <a:p>
                      <a:pPr marL="0" marR="0" lvl="0" indent="0" algn="l" defTabSz="932742"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strike="noStrike" kern="1200" dirty="0">
                          <a:solidFill>
                            <a:schemeClr val="tx1"/>
                          </a:solidFill>
                          <a:latin typeface="+mn-lt"/>
                          <a:ea typeface="+mn-ea"/>
                          <a:cs typeface="Segoe UI" panose="020B0502040204020203" pitchFamily="34" charset="0"/>
                        </a:rPr>
                        <a:t>Please describe if you have complex Measures or Segments scenarios that you anticipate having difficulties to define through the available Templates or through the Builder experience.</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895802046"/>
                  </a:ext>
                </a:extLst>
              </a:tr>
              <a:tr h="1645920">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2000" kern="1200" spc="0" baseline="0" dirty="0">
                          <a:solidFill>
                            <a:schemeClr val="tx1"/>
                          </a:solidFill>
                          <a:latin typeface="+mj-lt"/>
                          <a:ea typeface="+mn-ea"/>
                          <a:cs typeface="Segoe UI" panose="020B0502040204020203" pitchFamily="34" charset="0"/>
                        </a:rPr>
                        <a:t>Advanced Segments</a:t>
                      </a:r>
                    </a:p>
                    <a:p>
                      <a:pPr marL="0" marR="0" lvl="0" indent="0" algn="l" defTabSz="932742"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strike="noStrike" kern="1200" dirty="0">
                          <a:solidFill>
                            <a:schemeClr val="tx1"/>
                          </a:solidFill>
                          <a:latin typeface="+mn-lt"/>
                          <a:ea typeface="+mn-ea"/>
                          <a:cs typeface="Segoe UI" panose="020B0502040204020203" pitchFamily="34" charset="0"/>
                        </a:rPr>
                        <a:t>Are you going to use advanced, OOB Machine Learning based segmentation capabilities such as “Suggested segments” or “Find similar customers”?</a:t>
                      </a:r>
                    </a:p>
                    <a:p>
                      <a:pPr marL="0" marR="0" lvl="0" indent="0" algn="l" defTabSz="932742"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strike="noStrike" kern="1200" dirty="0">
                          <a:solidFill>
                            <a:schemeClr val="tx1"/>
                          </a:solidFill>
                          <a:latin typeface="+mn-lt"/>
                          <a:ea typeface="+mn-ea"/>
                          <a:cs typeface="Segoe UI" panose="020B0502040204020203" pitchFamily="34" charset="0"/>
                        </a:rPr>
                        <a:t>If so, have you validated that prerequisites (e.g., </a:t>
                      </a:r>
                      <a:r>
                        <a:rPr lang="en-US" sz="1200" kern="1200" dirty="0">
                          <a:solidFill>
                            <a:schemeClr val="tx1"/>
                          </a:solidFill>
                          <a:latin typeface="+mn-lt"/>
                          <a:ea typeface="+mn-ea"/>
                          <a:cs typeface="Segoe UI" panose="020B0502040204020203" pitchFamily="34" charset="0"/>
                        </a:rPr>
                        <a:t>available data in </a:t>
                      </a:r>
                      <a:r>
                        <a:rPr lang="en-US" sz="1200" i="1" kern="1200" dirty="0">
                          <a:solidFill>
                            <a:schemeClr val="tx1"/>
                          </a:solidFill>
                          <a:latin typeface="+mn-lt"/>
                          <a:ea typeface="+mn-ea"/>
                          <a:cs typeface="Segoe UI" panose="020B0502040204020203" pitchFamily="34" charset="0"/>
                        </a:rPr>
                        <a:t>Customer Insights - Data</a:t>
                      </a:r>
                      <a:r>
                        <a:rPr lang="en-US" sz="1200" kern="1200" dirty="0">
                          <a:solidFill>
                            <a:schemeClr val="tx1"/>
                          </a:solidFill>
                          <a:latin typeface="+mn-lt"/>
                          <a:ea typeface="+mn-ea"/>
                          <a:cs typeface="Segoe UI" panose="020B0502040204020203" pitchFamily="34" charset="0"/>
                        </a:rPr>
                        <a:t> to be used as input, etc.</a:t>
                      </a:r>
                      <a:r>
                        <a:rPr lang="en-US" sz="1200" strike="noStrike" kern="1200" dirty="0">
                          <a:solidFill>
                            <a:schemeClr val="tx1"/>
                          </a:solidFill>
                          <a:latin typeface="+mn-lt"/>
                          <a:ea typeface="+mn-ea"/>
                          <a:cs typeface="Segoe UI" panose="020B0502040204020203" pitchFamily="34" charset="0"/>
                        </a:rPr>
                        <a:t>) can be met? </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919964678"/>
                  </a:ext>
                </a:extLst>
              </a:tr>
            </a:tbl>
          </a:graphicData>
        </a:graphic>
      </p:graphicFrame>
      <p:sp>
        <p:nvSpPr>
          <p:cNvPr id="7" name="Rectangle 6">
            <a:extLst>
              <a:ext uri="{FF2B5EF4-FFF2-40B4-BE49-F238E27FC236}">
                <a16:creationId xmlns:a16="http://schemas.microsoft.com/office/drawing/2014/main" id="{74C96D0C-1A5B-EEEF-4026-F18091A4BF12}"/>
              </a:ext>
            </a:extLst>
          </p:cNvPr>
          <p:cNvSpPr/>
          <p:nvPr/>
        </p:nvSpPr>
        <p:spPr>
          <a:xfrm>
            <a:off x="6351103" y="3429000"/>
            <a:ext cx="5527444" cy="166551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91440" rtlCol="0" anchor="t"/>
          <a:lstStyle/>
          <a:p>
            <a:pPr algn="ctr"/>
            <a:r>
              <a:rPr lang="en-US" sz="1600" dirty="0">
                <a:solidFill>
                  <a:schemeClr val="tx1"/>
                </a:solidFill>
              </a:rPr>
              <a:t>Add Info</a:t>
            </a:r>
          </a:p>
        </p:txBody>
      </p:sp>
      <p:sp>
        <p:nvSpPr>
          <p:cNvPr id="8" name="Rectangle 7">
            <a:extLst>
              <a:ext uri="{FF2B5EF4-FFF2-40B4-BE49-F238E27FC236}">
                <a16:creationId xmlns:a16="http://schemas.microsoft.com/office/drawing/2014/main" id="{EEC9B493-20B1-4F5D-8791-43EF0C95879D}"/>
              </a:ext>
            </a:extLst>
          </p:cNvPr>
          <p:cNvSpPr/>
          <p:nvPr/>
        </p:nvSpPr>
        <p:spPr>
          <a:xfrm>
            <a:off x="6351103" y="5203371"/>
            <a:ext cx="5527444" cy="155159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91440" rtlCol="0" anchor="t"/>
          <a:lstStyle/>
          <a:p>
            <a:pPr algn="ctr"/>
            <a:r>
              <a:rPr lang="en-US" sz="1600" dirty="0">
                <a:solidFill>
                  <a:schemeClr val="tx1"/>
                </a:solidFill>
              </a:rPr>
              <a:t>Add Info</a:t>
            </a:r>
          </a:p>
        </p:txBody>
      </p:sp>
      <p:pic>
        <p:nvPicPr>
          <p:cNvPr id="4" name="Picture 3">
            <a:extLst>
              <a:ext uri="{FF2B5EF4-FFF2-40B4-BE49-F238E27FC236}">
                <a16:creationId xmlns:a16="http://schemas.microsoft.com/office/drawing/2014/main" id="{BCC55190-36F2-6AC0-D4DC-A6B44DFD6405}"/>
              </a:ext>
            </a:extLst>
          </p:cNvPr>
          <p:cNvPicPr>
            <a:picLocks noChangeAspect="1"/>
          </p:cNvPicPr>
          <p:nvPr/>
        </p:nvPicPr>
        <p:blipFill>
          <a:blip r:embed="rId3"/>
          <a:stretch>
            <a:fillRect/>
          </a:stretch>
        </p:blipFill>
        <p:spPr>
          <a:xfrm>
            <a:off x="653213" y="177153"/>
            <a:ext cx="321749" cy="319410"/>
          </a:xfrm>
          <a:prstGeom prst="rect">
            <a:avLst/>
          </a:prstGeom>
        </p:spPr>
      </p:pic>
    </p:spTree>
    <p:extLst>
      <p:ext uri="{BB962C8B-B14F-4D97-AF65-F5344CB8AC3E}">
        <p14:creationId xmlns:p14="http://schemas.microsoft.com/office/powerpoint/2010/main" val="639098026"/>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itle 46">
            <a:extLst>
              <a:ext uri="{FF2B5EF4-FFF2-40B4-BE49-F238E27FC236}">
                <a16:creationId xmlns:a16="http://schemas.microsoft.com/office/drawing/2014/main" id="{1F301958-DE5F-4AB2-97F9-69B1699A128E}"/>
              </a:ext>
            </a:extLst>
          </p:cNvPr>
          <p:cNvSpPr>
            <a:spLocks noGrp="1"/>
          </p:cNvSpPr>
          <p:nvPr>
            <p:ph type="title"/>
          </p:nvPr>
        </p:nvSpPr>
        <p:spPr>
          <a:xfrm>
            <a:off x="588263" y="457200"/>
            <a:ext cx="11018520" cy="553998"/>
          </a:xfrm>
        </p:spPr>
        <p:txBody>
          <a:bodyPr/>
          <a:lstStyle/>
          <a:p>
            <a:r>
              <a:rPr lang="en-US" dirty="0"/>
              <a:t>Activations (1/2)</a:t>
            </a:r>
          </a:p>
        </p:txBody>
      </p:sp>
      <p:sp>
        <p:nvSpPr>
          <p:cNvPr id="2" name="TextBox 1">
            <a:extLst>
              <a:ext uri="{FF2B5EF4-FFF2-40B4-BE49-F238E27FC236}">
                <a16:creationId xmlns:a16="http://schemas.microsoft.com/office/drawing/2014/main" id="{0A871E26-7B01-5D02-17A1-FEC0D2481BE2}"/>
              </a:ext>
            </a:extLst>
          </p:cNvPr>
          <p:cNvSpPr txBox="1"/>
          <p:nvPr/>
        </p:nvSpPr>
        <p:spPr>
          <a:xfrm>
            <a:off x="1039912" y="222255"/>
            <a:ext cx="4433137" cy="246221"/>
          </a:xfrm>
          <a:prstGeom prst="rect">
            <a:avLst/>
          </a:prstGeom>
          <a:noFill/>
        </p:spPr>
        <p:txBody>
          <a:bodyPr wrap="none" lIns="0" tIns="0" rIns="0" bIns="0" rtlCol="0">
            <a:spAutoFit/>
          </a:bodyPr>
          <a:lstStyle/>
          <a:p>
            <a:pPr algn="l"/>
            <a:r>
              <a:rPr lang="en-GB" sz="1600" i="1" dirty="0">
                <a:solidFill>
                  <a:schemeClr val="tx2"/>
                </a:solidFill>
              </a:rPr>
              <a:t>Customer Insights - Data</a:t>
            </a:r>
            <a:r>
              <a:rPr lang="en-GB" sz="1600" dirty="0">
                <a:solidFill>
                  <a:schemeClr val="tx2"/>
                </a:solidFill>
              </a:rPr>
              <a:t> “</a:t>
            </a:r>
            <a:r>
              <a:rPr lang="en-GB" sz="1400" dirty="0">
                <a:solidFill>
                  <a:schemeClr val="tx2"/>
                </a:solidFill>
              </a:rPr>
              <a:t>Business Process Strategy“</a:t>
            </a:r>
            <a:endParaRPr lang="en-GB" sz="1600" dirty="0">
              <a:solidFill>
                <a:schemeClr val="tx2"/>
              </a:solidFill>
            </a:endParaRPr>
          </a:p>
        </p:txBody>
      </p:sp>
      <p:sp>
        <p:nvSpPr>
          <p:cNvPr id="9" name="Rectangle 8">
            <a:extLst>
              <a:ext uri="{FF2B5EF4-FFF2-40B4-BE49-F238E27FC236}">
                <a16:creationId xmlns:a16="http://schemas.microsoft.com/office/drawing/2014/main" id="{4799C1AA-6B70-9FC1-D9D8-85EBE03F5767}"/>
              </a:ext>
            </a:extLst>
          </p:cNvPr>
          <p:cNvSpPr/>
          <p:nvPr/>
        </p:nvSpPr>
        <p:spPr>
          <a:xfrm>
            <a:off x="8438707" y="0"/>
            <a:ext cx="3753293" cy="443365"/>
          </a:xfrm>
          <a:prstGeom prst="rect">
            <a:avLst/>
          </a:prstGeom>
          <a:solidFill>
            <a:schemeClr val="tx2"/>
          </a:solid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32597">
              <a:defRPr/>
            </a:pPr>
            <a:r>
              <a:rPr lang="en-US" sz="2000">
                <a:solidFill>
                  <a:schemeClr val="bg1"/>
                </a:solidFill>
                <a:latin typeface="+mj-lt"/>
              </a:rPr>
              <a:t>Customer slide (please update)</a:t>
            </a:r>
          </a:p>
        </p:txBody>
      </p:sp>
      <p:sp>
        <p:nvSpPr>
          <p:cNvPr id="5" name="Rectangle 4">
            <a:extLst>
              <a:ext uri="{FF2B5EF4-FFF2-40B4-BE49-F238E27FC236}">
                <a16:creationId xmlns:a16="http://schemas.microsoft.com/office/drawing/2014/main" id="{CCAE18DC-D7E0-0B7B-8851-689FF9D108EB}"/>
              </a:ext>
            </a:extLst>
          </p:cNvPr>
          <p:cNvSpPr/>
          <p:nvPr/>
        </p:nvSpPr>
        <p:spPr>
          <a:xfrm>
            <a:off x="6351103" y="1181263"/>
            <a:ext cx="5527444" cy="267501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91440" rtlCol="0" anchor="t"/>
          <a:lstStyle/>
          <a:p>
            <a:pPr algn="ctr"/>
            <a:r>
              <a:rPr lang="en-US" sz="1600" dirty="0">
                <a:solidFill>
                  <a:schemeClr val="tx1"/>
                </a:solidFill>
              </a:rPr>
              <a:t>Add Info</a:t>
            </a:r>
          </a:p>
        </p:txBody>
      </p:sp>
      <p:graphicFrame>
        <p:nvGraphicFramePr>
          <p:cNvPr id="6" name="Table 7">
            <a:extLst>
              <a:ext uri="{FF2B5EF4-FFF2-40B4-BE49-F238E27FC236}">
                <a16:creationId xmlns:a16="http://schemas.microsoft.com/office/drawing/2014/main" id="{0FDA4A7D-58B8-E16A-B646-2FC109C9A7D2}"/>
              </a:ext>
            </a:extLst>
          </p:cNvPr>
          <p:cNvGraphicFramePr>
            <a:graphicFrameLocks noGrp="1"/>
          </p:cNvGraphicFramePr>
          <p:nvPr>
            <p:extLst>
              <p:ext uri="{D42A27DB-BD31-4B8C-83A1-F6EECF244321}">
                <p14:modId xmlns:p14="http://schemas.microsoft.com/office/powerpoint/2010/main" val="3482203339"/>
              </p:ext>
            </p:extLst>
          </p:nvPr>
        </p:nvGraphicFramePr>
        <p:xfrm>
          <a:off x="168167" y="1266396"/>
          <a:ext cx="5917480" cy="5394960"/>
        </p:xfrm>
        <a:graphic>
          <a:graphicData uri="http://schemas.openxmlformats.org/drawingml/2006/table">
            <a:tbl>
              <a:tblPr>
                <a:tableStyleId>{5940675A-B579-460E-94D1-54222C63F5DA}</a:tableStyleId>
              </a:tblPr>
              <a:tblGrid>
                <a:gridCol w="5917480">
                  <a:extLst>
                    <a:ext uri="{9D8B030D-6E8A-4147-A177-3AD203B41FA5}">
                      <a16:colId xmlns:a16="http://schemas.microsoft.com/office/drawing/2014/main" val="3743228298"/>
                    </a:ext>
                  </a:extLst>
                </a:gridCol>
              </a:tblGrid>
              <a:tr h="2697480">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2000" kern="1200" spc="0" baseline="0" dirty="0">
                          <a:solidFill>
                            <a:schemeClr val="tx1"/>
                          </a:solidFill>
                          <a:latin typeface="+mj-lt"/>
                          <a:ea typeface="+mn-ea"/>
                          <a:cs typeface="Segoe UI" panose="020B0502040204020203" pitchFamily="34" charset="0"/>
                        </a:rPr>
                        <a:t>MarTech and/or AdTech </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Segoe UI" panose="020B0502040204020203" pitchFamily="34" charset="0"/>
                        </a:rPr>
                        <a:t>For </a:t>
                      </a:r>
                      <a:r>
                        <a:rPr lang="en-US" sz="1200" i="0" kern="1200" dirty="0">
                          <a:solidFill>
                            <a:schemeClr val="tx1"/>
                          </a:solidFill>
                          <a:latin typeface="+mn-lt"/>
                          <a:ea typeface="+mn-ea"/>
                          <a:cs typeface="Segoe UI" panose="020B0502040204020203" pitchFamily="34" charset="0"/>
                        </a:rPr>
                        <a:t>each of those target systems, please describe:</a:t>
                      </a:r>
                    </a:p>
                    <a:p>
                      <a:pPr marL="171450" marR="0" lvl="0" indent="-1714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i="0" kern="1200" dirty="0">
                          <a:solidFill>
                            <a:schemeClr val="tx1"/>
                          </a:solidFill>
                          <a:latin typeface="+mn-lt"/>
                          <a:ea typeface="+mn-ea"/>
                          <a:cs typeface="Segoe UI" panose="020B0502040204020203" pitchFamily="34" charset="0"/>
                        </a:rPr>
                        <a:t>Name </a:t>
                      </a:r>
                    </a:p>
                    <a:p>
                      <a:pPr marL="171450" marR="0" lvl="0" indent="-1714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strike="noStrike" kern="1200" dirty="0">
                          <a:solidFill>
                            <a:schemeClr val="tx1"/>
                          </a:solidFill>
                          <a:latin typeface="+mn-lt"/>
                          <a:ea typeface="+mn-ea"/>
                          <a:cs typeface="Segoe UI" panose="020B0502040204020203" pitchFamily="34" charset="0"/>
                        </a:rPr>
                        <a:t>Have you validated that necessary and sufficient </a:t>
                      </a:r>
                      <a:r>
                        <a:rPr lang="en-US" sz="1200" kern="1200" dirty="0">
                          <a:solidFill>
                            <a:schemeClr val="tx1"/>
                          </a:solidFill>
                          <a:latin typeface="+mn-lt"/>
                          <a:ea typeface="+mn-ea"/>
                          <a:cs typeface="Segoe UI" panose="020B0502040204020203" pitchFamily="34" charset="0"/>
                        </a:rPr>
                        <a:t>data can be provided by Customer Insights as expected and required by the target system?</a:t>
                      </a:r>
                      <a:endParaRPr lang="en-US" sz="1200" strike="noStrike" kern="1200" dirty="0">
                        <a:solidFill>
                          <a:schemeClr val="tx1"/>
                        </a:solidFill>
                        <a:latin typeface="+mn-lt"/>
                        <a:ea typeface="+mn-ea"/>
                        <a:cs typeface="Segoe UI" panose="020B0502040204020203" pitchFamily="34" charset="0"/>
                      </a:endParaRPr>
                    </a:p>
                    <a:p>
                      <a:pPr marL="171450" marR="0" lvl="0" indent="-1714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i="0" kern="1200" dirty="0">
                          <a:solidFill>
                            <a:schemeClr val="tx1"/>
                          </a:solidFill>
                          <a:latin typeface="+mn-lt"/>
                          <a:ea typeface="+mn-ea"/>
                          <a:cs typeface="Segoe UI" panose="020B0502040204020203" pitchFamily="34" charset="0"/>
                        </a:rPr>
                        <a:t>Have you checked if a native export connector or data sharing mechanism exists for it?</a:t>
                      </a:r>
                    </a:p>
                    <a:p>
                      <a:pPr marL="171450" marR="0" lvl="0" indent="-1714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i="0" strike="noStrike" kern="1200" dirty="0">
                          <a:solidFill>
                            <a:schemeClr val="tx1"/>
                          </a:solidFill>
                          <a:latin typeface="+mn-lt"/>
                          <a:ea typeface="+mn-ea"/>
                          <a:cs typeface="Segoe UI" panose="020B0502040204020203" pitchFamily="34" charset="0"/>
                        </a:rPr>
                        <a:t>If no native export connector exists, or if specific data filtering or shaping needs to happen for your target system, h</a:t>
                      </a:r>
                      <a:r>
                        <a:rPr lang="en-US" sz="1200" strike="noStrike" kern="1200" dirty="0">
                          <a:solidFill>
                            <a:schemeClr val="tx1"/>
                          </a:solidFill>
                          <a:latin typeface="+mn-lt"/>
                          <a:ea typeface="+mn-ea"/>
                          <a:cs typeface="Segoe UI" panose="020B0502040204020203" pitchFamily="34" charset="0"/>
                        </a:rPr>
                        <a:t>ave you taken this in consideration as part of this project with the necessary effort to design and build a custom outbound integration pipeline? </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43209430"/>
                  </a:ext>
                </a:extLst>
              </a:tr>
              <a:tr h="2697480">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2000" kern="1200" spc="0" baseline="0" dirty="0">
                          <a:solidFill>
                            <a:schemeClr val="tx1"/>
                          </a:solidFill>
                          <a:latin typeface="+mj-lt"/>
                          <a:ea typeface="+mn-ea"/>
                          <a:cs typeface="Segoe UI" panose="020B0502040204020203" pitchFamily="34" charset="0"/>
                        </a:rPr>
                        <a:t>Custom App</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Segoe UI" panose="020B0502040204020203" pitchFamily="34" charset="0"/>
                        </a:rPr>
                        <a:t>If you intend to build a Custom App to surface or use </a:t>
                      </a:r>
                      <a:r>
                        <a:rPr lang="en-US" sz="1200" i="1" kern="1200" dirty="0">
                          <a:solidFill>
                            <a:schemeClr val="tx1"/>
                          </a:solidFill>
                          <a:latin typeface="+mn-lt"/>
                          <a:ea typeface="+mn-ea"/>
                          <a:cs typeface="Segoe UI" panose="020B0502040204020203" pitchFamily="34" charset="0"/>
                        </a:rPr>
                        <a:t>Customer Insights - Data</a:t>
                      </a:r>
                      <a:r>
                        <a:rPr lang="en-US" sz="1200" kern="1200" dirty="0">
                          <a:solidFill>
                            <a:schemeClr val="tx1"/>
                          </a:solidFill>
                          <a:latin typeface="+mn-lt"/>
                          <a:ea typeface="+mn-ea"/>
                          <a:cs typeface="Segoe UI" panose="020B0502040204020203" pitchFamily="34" charset="0"/>
                        </a:rPr>
                        <a:t> data in another Product or Solution, please describe:</a:t>
                      </a:r>
                    </a:p>
                    <a:p>
                      <a:pPr marL="171450" marR="0" lvl="0" indent="-1714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latin typeface="+mn-lt"/>
                          <a:ea typeface="+mn-ea"/>
                          <a:cs typeface="Segoe UI" panose="020B0502040204020203" pitchFamily="34" charset="0"/>
                        </a:rPr>
                        <a:t>Name</a:t>
                      </a:r>
                    </a:p>
                    <a:p>
                      <a:pPr marL="171450" marR="0" lvl="0" indent="-1714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latin typeface="+mn-lt"/>
                          <a:ea typeface="+mn-ea"/>
                          <a:cs typeface="Segoe UI" panose="020B0502040204020203" pitchFamily="34" charset="0"/>
                        </a:rPr>
                        <a:t>Quick functional description (what the App will do, who will use it, etc.)</a:t>
                      </a:r>
                    </a:p>
                    <a:p>
                      <a:pPr marL="171450" marR="0" lvl="0" indent="-1714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latin typeface="+mn-lt"/>
                          <a:ea typeface="+mn-ea"/>
                          <a:cs typeface="Segoe UI" panose="020B0502040204020203" pitchFamily="34" charset="0"/>
                        </a:rPr>
                        <a:t>The target Product or Solution where the App will be embedded in</a:t>
                      </a:r>
                    </a:p>
                    <a:p>
                      <a:pPr marL="171450" marR="0" lvl="0" indent="-1714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latin typeface="+mn-lt"/>
                          <a:ea typeface="+mn-ea"/>
                          <a:cs typeface="Segoe UI" panose="020B0502040204020203" pitchFamily="34" charset="0"/>
                        </a:rPr>
                        <a:t>The expected usage load of the App, including the type and number of users</a:t>
                      </a:r>
                    </a:p>
                    <a:p>
                      <a:pPr marL="171450" marR="0" lvl="0" indent="-1714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latin typeface="+mn-lt"/>
                          <a:ea typeface="+mn-ea"/>
                          <a:cs typeface="Segoe UI" panose="020B0502040204020203" pitchFamily="34" charset="0"/>
                        </a:rPr>
                        <a:t>How this App will be built (e.g., Power App, Custom Web Development, etc.)</a:t>
                      </a:r>
                    </a:p>
                    <a:p>
                      <a:pPr marL="171450" marR="0" lvl="0" indent="-1714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latin typeface="+mn-lt"/>
                          <a:ea typeface="+mn-ea"/>
                          <a:cs typeface="Segoe UI" panose="020B0502040204020203" pitchFamily="34" charset="0"/>
                        </a:rPr>
                        <a:t>What kind of data from </a:t>
                      </a:r>
                      <a:r>
                        <a:rPr lang="en-US" sz="1200" i="1" kern="1200" dirty="0">
                          <a:solidFill>
                            <a:schemeClr val="tx1"/>
                          </a:solidFill>
                          <a:latin typeface="+mn-lt"/>
                          <a:ea typeface="+mn-ea"/>
                          <a:cs typeface="Segoe UI" panose="020B0502040204020203" pitchFamily="34" charset="0"/>
                        </a:rPr>
                        <a:t>Customer Insights - Data</a:t>
                      </a:r>
                      <a:r>
                        <a:rPr lang="en-US" sz="1200" kern="1200" dirty="0">
                          <a:solidFill>
                            <a:schemeClr val="tx1"/>
                          </a:solidFill>
                          <a:latin typeface="+mn-lt"/>
                          <a:ea typeface="+mn-ea"/>
                          <a:cs typeface="Segoe UI" panose="020B0502040204020203" pitchFamily="34" charset="0"/>
                        </a:rPr>
                        <a:t> will be surfaced in the App</a:t>
                      </a:r>
                    </a:p>
                    <a:p>
                      <a:pPr marL="171450" marR="0" lvl="0" indent="-1714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latin typeface="+mn-lt"/>
                          <a:ea typeface="+mn-ea"/>
                          <a:cs typeface="Segoe UI" panose="020B0502040204020203" pitchFamily="34" charset="0"/>
                        </a:rPr>
                        <a:t>How the App will get this data (e.g., connector, API, export mechanism, etc.)</a:t>
                      </a:r>
                    </a:p>
                    <a:p>
                      <a:pPr marL="171450" marR="0" lvl="0" indent="-1714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latin typeface="+mn-lt"/>
                          <a:ea typeface="+mn-ea"/>
                          <a:cs typeface="Segoe UI" panose="020B0502040204020203" pitchFamily="34" charset="0"/>
                        </a:rPr>
                        <a:t>If/how data surfaced in the App will be contextualized in the Product or Solution</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895802046"/>
                  </a:ext>
                </a:extLst>
              </a:tr>
            </a:tbl>
          </a:graphicData>
        </a:graphic>
      </p:graphicFrame>
      <p:sp>
        <p:nvSpPr>
          <p:cNvPr id="7" name="Rectangle 6">
            <a:extLst>
              <a:ext uri="{FF2B5EF4-FFF2-40B4-BE49-F238E27FC236}">
                <a16:creationId xmlns:a16="http://schemas.microsoft.com/office/drawing/2014/main" id="{74C96D0C-1A5B-EEEF-4026-F18091A4BF12}"/>
              </a:ext>
            </a:extLst>
          </p:cNvPr>
          <p:cNvSpPr/>
          <p:nvPr/>
        </p:nvSpPr>
        <p:spPr>
          <a:xfrm>
            <a:off x="6351103" y="3986347"/>
            <a:ext cx="5527444" cy="267501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91440" rtlCol="0" anchor="t"/>
          <a:lstStyle/>
          <a:p>
            <a:pPr algn="ctr"/>
            <a:r>
              <a:rPr lang="en-US" sz="1600" dirty="0">
                <a:solidFill>
                  <a:schemeClr val="tx1"/>
                </a:solidFill>
              </a:rPr>
              <a:t>Add Info</a:t>
            </a:r>
          </a:p>
        </p:txBody>
      </p:sp>
      <p:pic>
        <p:nvPicPr>
          <p:cNvPr id="4" name="Picture 3">
            <a:extLst>
              <a:ext uri="{FF2B5EF4-FFF2-40B4-BE49-F238E27FC236}">
                <a16:creationId xmlns:a16="http://schemas.microsoft.com/office/drawing/2014/main" id="{BCC55190-36F2-6AC0-D4DC-A6B44DFD6405}"/>
              </a:ext>
            </a:extLst>
          </p:cNvPr>
          <p:cNvPicPr>
            <a:picLocks noChangeAspect="1"/>
          </p:cNvPicPr>
          <p:nvPr/>
        </p:nvPicPr>
        <p:blipFill>
          <a:blip r:embed="rId3"/>
          <a:stretch>
            <a:fillRect/>
          </a:stretch>
        </p:blipFill>
        <p:spPr>
          <a:xfrm>
            <a:off x="653213" y="177153"/>
            <a:ext cx="321749" cy="319410"/>
          </a:xfrm>
          <a:prstGeom prst="rect">
            <a:avLst/>
          </a:prstGeom>
        </p:spPr>
      </p:pic>
    </p:spTree>
    <p:extLst>
      <p:ext uri="{BB962C8B-B14F-4D97-AF65-F5344CB8AC3E}">
        <p14:creationId xmlns:p14="http://schemas.microsoft.com/office/powerpoint/2010/main" val="78613329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591E90C-16E7-42C3-96D0-337EFCB21E4A}"/>
              </a:ext>
            </a:extLst>
          </p:cNvPr>
          <p:cNvSpPr>
            <a:spLocks noGrp="1"/>
          </p:cNvSpPr>
          <p:nvPr>
            <p:ph type="title"/>
          </p:nvPr>
        </p:nvSpPr>
        <p:spPr/>
        <p:txBody>
          <a:bodyPr/>
          <a:lstStyle/>
          <a:p>
            <a:r>
              <a:rPr lang="en-US" dirty="0"/>
              <a:t>Agenda</a:t>
            </a:r>
          </a:p>
        </p:txBody>
      </p:sp>
      <p:sp>
        <p:nvSpPr>
          <p:cNvPr id="6" name="Text Placeholder 5">
            <a:extLst>
              <a:ext uri="{FF2B5EF4-FFF2-40B4-BE49-F238E27FC236}">
                <a16:creationId xmlns:a16="http://schemas.microsoft.com/office/drawing/2014/main" id="{460D15DF-EF97-44E8-BCDF-D3F111A97291}"/>
              </a:ext>
            </a:extLst>
          </p:cNvPr>
          <p:cNvSpPr>
            <a:spLocks noGrp="1"/>
          </p:cNvSpPr>
          <p:nvPr>
            <p:ph type="body" sz="quarter" idx="10"/>
          </p:nvPr>
        </p:nvSpPr>
        <p:spPr>
          <a:xfrm>
            <a:off x="264160" y="1435100"/>
            <a:ext cx="5943600" cy="3077766"/>
          </a:xfrm>
        </p:spPr>
        <p:txBody>
          <a:bodyPr/>
          <a:lstStyle/>
          <a:p>
            <a:pPr marL="342900" indent="-342900">
              <a:buFont typeface="Arial" panose="020B0604020202020204" pitchFamily="34" charset="0"/>
              <a:buChar char="•"/>
            </a:pPr>
            <a:r>
              <a:rPr lang="en-US" sz="2000" dirty="0"/>
              <a:t>Introduction</a:t>
            </a:r>
          </a:p>
          <a:p>
            <a:pPr marL="342900" indent="-342900">
              <a:buFont typeface="Arial" panose="020B0604020202020204" pitchFamily="34" charset="0"/>
              <a:buChar char="•"/>
            </a:pPr>
            <a:r>
              <a:rPr lang="en-US" sz="2000" dirty="0"/>
              <a:t>Context</a:t>
            </a:r>
          </a:p>
          <a:p>
            <a:pPr marL="342900" indent="-342900">
              <a:buFont typeface="Arial" panose="020B0604020202020204" pitchFamily="34" charset="0"/>
              <a:buChar char="•"/>
            </a:pPr>
            <a:r>
              <a:rPr lang="en-US" sz="2000" dirty="0"/>
              <a:t>Customer Insights - Data </a:t>
            </a:r>
            <a:r>
              <a:rPr lang="en-US" sz="1600" i="1" dirty="0"/>
              <a:t>”Business Process Strategy”</a:t>
            </a:r>
          </a:p>
          <a:p>
            <a:pPr marL="342900" indent="-342900">
              <a:buFont typeface="Arial" panose="020B0604020202020204" pitchFamily="34" charset="0"/>
              <a:buChar char="•"/>
            </a:pPr>
            <a:r>
              <a:rPr lang="en-US" sz="2000" dirty="0"/>
              <a:t>Data Estate</a:t>
            </a:r>
          </a:p>
          <a:p>
            <a:pPr marL="342900" indent="-342900">
              <a:buFont typeface="Arial" panose="020B0604020202020204" pitchFamily="34" charset="0"/>
              <a:buChar char="•"/>
            </a:pPr>
            <a:r>
              <a:rPr lang="en-US" sz="2000" dirty="0"/>
              <a:t>Security</a:t>
            </a:r>
          </a:p>
          <a:p>
            <a:pPr marL="342900" indent="-342900">
              <a:buFont typeface="Arial" panose="020B0604020202020204" pitchFamily="34" charset="0"/>
              <a:buChar char="•"/>
            </a:pPr>
            <a:r>
              <a:rPr lang="en-US" sz="2000" dirty="0"/>
              <a:t>Integration and Extensibility</a:t>
            </a:r>
            <a:endParaRPr lang="en-US" sz="1600" i="1" dirty="0"/>
          </a:p>
          <a:p>
            <a:pPr marL="342900" indent="-342900">
              <a:buFont typeface="Arial" panose="020B0604020202020204" pitchFamily="34" charset="0"/>
              <a:buChar char="•"/>
            </a:pPr>
            <a:r>
              <a:rPr lang="en-US" sz="2000" dirty="0"/>
              <a:t>Environments, ALM and Operations</a:t>
            </a:r>
          </a:p>
        </p:txBody>
      </p:sp>
      <p:sp>
        <p:nvSpPr>
          <p:cNvPr id="19" name="Rectangle 6">
            <a:extLst>
              <a:ext uri="{FF2B5EF4-FFF2-40B4-BE49-F238E27FC236}">
                <a16:creationId xmlns:a16="http://schemas.microsoft.com/office/drawing/2014/main" id="{243D6CFD-A169-5CA8-C35B-3D5C78C0CDB6}"/>
              </a:ext>
            </a:extLst>
          </p:cNvPr>
          <p:cNvSpPr/>
          <p:nvPr/>
        </p:nvSpPr>
        <p:spPr bwMode="auto">
          <a:xfrm>
            <a:off x="6470800" y="1350291"/>
            <a:ext cx="4369478" cy="3827995"/>
          </a:xfrm>
          <a:prstGeom prst="rect">
            <a:avLst/>
          </a:prstGeom>
          <a:noFill/>
          <a:ln w="10000" cap="flat" cmpd="sng" algn="ctr">
            <a:noFill/>
            <a:prstDash val="solid"/>
            <a:headEnd type="none" w="med" len="med"/>
            <a:tailEnd type="none" w="med" len="med"/>
          </a:ln>
          <a:effectLst/>
        </p:spPr>
        <p:txBody>
          <a:bodyPr rot="0" spcFirstLastPara="0" vertOverflow="overflow" horzOverflow="overflow" vert="horz" wrap="square" lIns="182880" tIns="91440" rIns="91440" bIns="91440" numCol="1" spcCol="0" rtlCol="0" fromWordArt="0" anchor="t" anchorCtr="0" forceAA="0" compatLnSpc="1">
            <a:prstTxWarp prst="textNoShape">
              <a:avLst/>
            </a:prstTxWarp>
            <a:noAutofit/>
          </a:bodyPr>
          <a:lstStyle/>
          <a:p>
            <a:pPr defTabSz="878102" fontAlgn="base">
              <a:spcBef>
                <a:spcPts val="600"/>
              </a:spcBef>
              <a:spcAft>
                <a:spcPts val="600"/>
              </a:spcAft>
              <a:defRPr/>
            </a:pPr>
            <a:r>
              <a:rPr lang="en-US" sz="1600" kern="0" dirty="0">
                <a:solidFill>
                  <a:schemeClr val="tx2"/>
                </a:solidFill>
                <a:latin typeface="+mj-lt"/>
                <a:ea typeface="Segoe UI" pitchFamily="34" charset="0"/>
                <a:cs typeface="Segoe UI"/>
              </a:rPr>
              <a:t>Format: </a:t>
            </a:r>
            <a:r>
              <a:rPr lang="en-US" sz="1600" kern="0" dirty="0">
                <a:ea typeface="Segoe UI" pitchFamily="34" charset="0"/>
                <a:cs typeface="Segoe UI"/>
              </a:rPr>
              <a:t>2 hours Microsoft Teams call</a:t>
            </a:r>
          </a:p>
          <a:p>
            <a:pPr defTabSz="878102" fontAlgn="base">
              <a:spcBef>
                <a:spcPts val="600"/>
              </a:spcBef>
              <a:spcAft>
                <a:spcPts val="600"/>
              </a:spcAft>
              <a:defRPr/>
            </a:pPr>
            <a:r>
              <a:rPr lang="en-US" sz="1600" kern="0" dirty="0">
                <a:solidFill>
                  <a:schemeClr val="tx2"/>
                </a:solidFill>
                <a:latin typeface="+mj-lt"/>
                <a:ea typeface="Segoe UI" pitchFamily="34" charset="0"/>
                <a:cs typeface="Segoe UI" pitchFamily="34" charset="0"/>
              </a:rPr>
              <a:t>Attendees: </a:t>
            </a:r>
            <a:r>
              <a:rPr lang="en-US" sz="1600" kern="0" dirty="0">
                <a:ea typeface="Segoe UI" pitchFamily="34" charset="0"/>
                <a:cs typeface="Segoe UI" pitchFamily="34" charset="0"/>
              </a:rPr>
              <a:t>Solution architects, functional and technical leads at minimum; project managers, functional leads and other key stakeholders from the customer and partner teams .</a:t>
            </a:r>
          </a:p>
          <a:p>
            <a:pPr defTabSz="878102" fontAlgn="base">
              <a:spcBef>
                <a:spcPts val="600"/>
              </a:spcBef>
              <a:spcAft>
                <a:spcPts val="600"/>
              </a:spcAft>
              <a:defRPr/>
            </a:pPr>
            <a:r>
              <a:rPr lang="en-US" sz="1600" kern="0" dirty="0">
                <a:solidFill>
                  <a:schemeClr val="tx2"/>
                </a:solidFill>
                <a:latin typeface="+mj-lt"/>
                <a:cs typeface="Segoe UI" pitchFamily="34" charset="0"/>
              </a:rPr>
              <a:t>Outcome: </a:t>
            </a:r>
            <a:r>
              <a:rPr lang="en-US" sz="1600" kern="0" dirty="0">
                <a:ea typeface="Segoe UI" pitchFamily="34" charset="0"/>
                <a:cs typeface="Segoe UI" pitchFamily="34" charset="0"/>
              </a:rPr>
              <a:t>A complete pass of the document has been done to ensure that each topic, and associated questions, is clear in terms of what is expected. Some answers have already been filled in, and the rest will be iterated on offline.  </a:t>
            </a:r>
            <a:endParaRPr lang="en-US" sz="1600" kern="0" dirty="0">
              <a:solidFill>
                <a:schemeClr val="tx2"/>
              </a:solidFill>
              <a:latin typeface="+mj-lt"/>
              <a:cs typeface="Segoe UI" pitchFamily="34" charset="0"/>
            </a:endParaRPr>
          </a:p>
        </p:txBody>
      </p:sp>
    </p:spTree>
    <p:extLst>
      <p:ext uri="{BB962C8B-B14F-4D97-AF65-F5344CB8AC3E}">
        <p14:creationId xmlns:p14="http://schemas.microsoft.com/office/powerpoint/2010/main" val="426918691"/>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itle 46">
            <a:extLst>
              <a:ext uri="{FF2B5EF4-FFF2-40B4-BE49-F238E27FC236}">
                <a16:creationId xmlns:a16="http://schemas.microsoft.com/office/drawing/2014/main" id="{1F301958-DE5F-4AB2-97F9-69B1699A128E}"/>
              </a:ext>
            </a:extLst>
          </p:cNvPr>
          <p:cNvSpPr>
            <a:spLocks noGrp="1"/>
          </p:cNvSpPr>
          <p:nvPr>
            <p:ph type="title"/>
          </p:nvPr>
        </p:nvSpPr>
        <p:spPr>
          <a:xfrm>
            <a:off x="588263" y="457200"/>
            <a:ext cx="11018520" cy="553998"/>
          </a:xfrm>
        </p:spPr>
        <p:txBody>
          <a:bodyPr/>
          <a:lstStyle/>
          <a:p>
            <a:r>
              <a:rPr lang="en-US" dirty="0"/>
              <a:t>Activations (2/2)</a:t>
            </a:r>
          </a:p>
        </p:txBody>
      </p:sp>
      <p:sp>
        <p:nvSpPr>
          <p:cNvPr id="2" name="TextBox 1">
            <a:extLst>
              <a:ext uri="{FF2B5EF4-FFF2-40B4-BE49-F238E27FC236}">
                <a16:creationId xmlns:a16="http://schemas.microsoft.com/office/drawing/2014/main" id="{0A871E26-7B01-5D02-17A1-FEC0D2481BE2}"/>
              </a:ext>
            </a:extLst>
          </p:cNvPr>
          <p:cNvSpPr txBox="1"/>
          <p:nvPr/>
        </p:nvSpPr>
        <p:spPr>
          <a:xfrm>
            <a:off x="1039912" y="222255"/>
            <a:ext cx="4433137" cy="246221"/>
          </a:xfrm>
          <a:prstGeom prst="rect">
            <a:avLst/>
          </a:prstGeom>
          <a:noFill/>
        </p:spPr>
        <p:txBody>
          <a:bodyPr wrap="none" lIns="0" tIns="0" rIns="0" bIns="0" rtlCol="0">
            <a:spAutoFit/>
          </a:bodyPr>
          <a:lstStyle/>
          <a:p>
            <a:pPr algn="l"/>
            <a:r>
              <a:rPr lang="en-GB" sz="1600" i="1" dirty="0">
                <a:solidFill>
                  <a:schemeClr val="tx2"/>
                </a:solidFill>
              </a:rPr>
              <a:t>Customer Insights - Data</a:t>
            </a:r>
            <a:r>
              <a:rPr lang="en-GB" sz="1600" dirty="0">
                <a:solidFill>
                  <a:schemeClr val="tx2"/>
                </a:solidFill>
              </a:rPr>
              <a:t> “</a:t>
            </a:r>
            <a:r>
              <a:rPr lang="en-GB" sz="1400" dirty="0">
                <a:solidFill>
                  <a:schemeClr val="tx2"/>
                </a:solidFill>
              </a:rPr>
              <a:t>Business Process Strategy“</a:t>
            </a:r>
            <a:endParaRPr lang="en-GB" sz="1600" dirty="0">
              <a:solidFill>
                <a:schemeClr val="tx2"/>
              </a:solidFill>
            </a:endParaRPr>
          </a:p>
        </p:txBody>
      </p:sp>
      <p:sp>
        <p:nvSpPr>
          <p:cNvPr id="9" name="Rectangle 8">
            <a:extLst>
              <a:ext uri="{FF2B5EF4-FFF2-40B4-BE49-F238E27FC236}">
                <a16:creationId xmlns:a16="http://schemas.microsoft.com/office/drawing/2014/main" id="{4799C1AA-6B70-9FC1-D9D8-85EBE03F5767}"/>
              </a:ext>
            </a:extLst>
          </p:cNvPr>
          <p:cNvSpPr/>
          <p:nvPr/>
        </p:nvSpPr>
        <p:spPr>
          <a:xfrm>
            <a:off x="8438707" y="0"/>
            <a:ext cx="3753293" cy="443365"/>
          </a:xfrm>
          <a:prstGeom prst="rect">
            <a:avLst/>
          </a:prstGeom>
          <a:solidFill>
            <a:schemeClr val="tx2"/>
          </a:solid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32597">
              <a:defRPr/>
            </a:pPr>
            <a:r>
              <a:rPr lang="en-US" sz="2000">
                <a:solidFill>
                  <a:schemeClr val="bg1"/>
                </a:solidFill>
                <a:latin typeface="+mj-lt"/>
              </a:rPr>
              <a:t>Customer slide (please update)</a:t>
            </a:r>
          </a:p>
        </p:txBody>
      </p:sp>
      <p:sp>
        <p:nvSpPr>
          <p:cNvPr id="5" name="Rectangle 4">
            <a:extLst>
              <a:ext uri="{FF2B5EF4-FFF2-40B4-BE49-F238E27FC236}">
                <a16:creationId xmlns:a16="http://schemas.microsoft.com/office/drawing/2014/main" id="{CCAE18DC-D7E0-0B7B-8851-689FF9D108EB}"/>
              </a:ext>
            </a:extLst>
          </p:cNvPr>
          <p:cNvSpPr/>
          <p:nvPr/>
        </p:nvSpPr>
        <p:spPr>
          <a:xfrm>
            <a:off x="6351103" y="1291245"/>
            <a:ext cx="5527444" cy="53445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91440" rtlCol="0" anchor="t"/>
          <a:lstStyle/>
          <a:p>
            <a:pPr algn="ctr"/>
            <a:r>
              <a:rPr lang="en-US" sz="1600" dirty="0">
                <a:solidFill>
                  <a:schemeClr val="tx1"/>
                </a:solidFill>
              </a:rPr>
              <a:t>Add Info</a:t>
            </a:r>
          </a:p>
        </p:txBody>
      </p:sp>
      <p:graphicFrame>
        <p:nvGraphicFramePr>
          <p:cNvPr id="6" name="Table 7">
            <a:extLst>
              <a:ext uri="{FF2B5EF4-FFF2-40B4-BE49-F238E27FC236}">
                <a16:creationId xmlns:a16="http://schemas.microsoft.com/office/drawing/2014/main" id="{0FDA4A7D-58B8-E16A-B646-2FC109C9A7D2}"/>
              </a:ext>
            </a:extLst>
          </p:cNvPr>
          <p:cNvGraphicFramePr>
            <a:graphicFrameLocks noGrp="1"/>
          </p:cNvGraphicFramePr>
          <p:nvPr>
            <p:extLst>
              <p:ext uri="{D42A27DB-BD31-4B8C-83A1-F6EECF244321}">
                <p14:modId xmlns:p14="http://schemas.microsoft.com/office/powerpoint/2010/main" val="52095067"/>
              </p:ext>
            </p:extLst>
          </p:nvPr>
        </p:nvGraphicFramePr>
        <p:xfrm>
          <a:off x="168167" y="1246143"/>
          <a:ext cx="5917480" cy="5389602"/>
        </p:xfrm>
        <a:graphic>
          <a:graphicData uri="http://schemas.openxmlformats.org/drawingml/2006/table">
            <a:tbl>
              <a:tblPr>
                <a:tableStyleId>{5940675A-B579-460E-94D1-54222C63F5DA}</a:tableStyleId>
              </a:tblPr>
              <a:tblGrid>
                <a:gridCol w="5917480">
                  <a:extLst>
                    <a:ext uri="{9D8B030D-6E8A-4147-A177-3AD203B41FA5}">
                      <a16:colId xmlns:a16="http://schemas.microsoft.com/office/drawing/2014/main" val="3743228298"/>
                    </a:ext>
                  </a:extLst>
                </a:gridCol>
              </a:tblGrid>
              <a:tr h="5389602">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2000" kern="1200" spc="0" baseline="0" dirty="0">
                          <a:solidFill>
                            <a:schemeClr val="tx1"/>
                          </a:solidFill>
                          <a:latin typeface="+mj-lt"/>
                          <a:ea typeface="+mn-ea"/>
                          <a:cs typeface="Segoe UI" panose="020B0502040204020203" pitchFamily="34" charset="0"/>
                        </a:rPr>
                        <a:t>BI &amp; Analytics</a:t>
                      </a:r>
                    </a:p>
                    <a:p>
                      <a:pPr marL="0" marR="0" lvl="0" indent="0" algn="l" defTabSz="932742" rtl="0" eaLnBrk="1" fontAlgn="auto" latinLnBrk="0" hangingPunct="1">
                        <a:lnSpc>
                          <a:spcPct val="100000"/>
                        </a:lnSpc>
                        <a:spcBef>
                          <a:spcPts val="0"/>
                        </a:spcBef>
                        <a:spcAft>
                          <a:spcPts val="0"/>
                        </a:spcAft>
                        <a:buClrTx/>
                        <a:buSzTx/>
                        <a:buFontTx/>
                        <a:buNone/>
                        <a:tabLst/>
                        <a:defRPr/>
                      </a:pPr>
                      <a:br>
                        <a:rPr lang="en-US" sz="1200" i="0" kern="1200" dirty="0">
                          <a:solidFill>
                            <a:schemeClr val="tx1"/>
                          </a:solidFill>
                          <a:latin typeface="+mn-lt"/>
                          <a:ea typeface="+mn-ea"/>
                          <a:cs typeface="Segoe UI" panose="020B0502040204020203" pitchFamily="34" charset="0"/>
                        </a:rPr>
                      </a:br>
                      <a:r>
                        <a:rPr lang="en-US" sz="1200" i="0" kern="1200" dirty="0">
                          <a:solidFill>
                            <a:schemeClr val="tx1"/>
                          </a:solidFill>
                          <a:latin typeface="+mn-lt"/>
                          <a:ea typeface="+mn-ea"/>
                          <a:cs typeface="Segoe UI" panose="020B0502040204020203" pitchFamily="34" charset="0"/>
                        </a:rPr>
                        <a:t>If you intend to build a BI &amp; Analytics solution on top of </a:t>
                      </a:r>
                      <a:r>
                        <a:rPr lang="en-US" sz="1200" i="1" kern="1200" dirty="0">
                          <a:solidFill>
                            <a:schemeClr val="tx1"/>
                          </a:solidFill>
                          <a:latin typeface="+mn-lt"/>
                          <a:ea typeface="+mn-ea"/>
                          <a:cs typeface="Segoe UI" panose="020B0502040204020203" pitchFamily="34" charset="0"/>
                        </a:rPr>
                        <a:t>Customer Insights - Data</a:t>
                      </a:r>
                      <a:r>
                        <a:rPr lang="en-US" sz="1200" i="0" kern="1200" dirty="0">
                          <a:solidFill>
                            <a:schemeClr val="tx1"/>
                          </a:solidFill>
                          <a:latin typeface="+mn-lt"/>
                          <a:ea typeface="+mn-ea"/>
                          <a:cs typeface="Segoe UI" panose="020B0502040204020203" pitchFamily="34" charset="0"/>
                        </a:rPr>
                        <a:t> data, please describe:</a:t>
                      </a:r>
                    </a:p>
                    <a:p>
                      <a:pPr marL="0" marR="0" lvl="0" indent="0" algn="l" defTabSz="932742" rtl="0" eaLnBrk="1" fontAlgn="auto" latinLnBrk="0" hangingPunct="1">
                        <a:lnSpc>
                          <a:spcPct val="100000"/>
                        </a:lnSpc>
                        <a:spcBef>
                          <a:spcPts val="0"/>
                        </a:spcBef>
                        <a:spcAft>
                          <a:spcPts val="0"/>
                        </a:spcAft>
                        <a:buClrTx/>
                        <a:buSzTx/>
                        <a:buFontTx/>
                        <a:buNone/>
                        <a:tabLst/>
                        <a:defRPr/>
                      </a:pPr>
                      <a:endParaRPr lang="en-US" sz="1200" i="0" kern="1200" dirty="0">
                        <a:solidFill>
                          <a:schemeClr val="tx1"/>
                        </a:solidFill>
                        <a:latin typeface="+mn-lt"/>
                        <a:ea typeface="+mn-ea"/>
                        <a:cs typeface="Segoe UI" panose="020B0502040204020203" pitchFamily="34" charset="0"/>
                      </a:endParaRPr>
                    </a:p>
                    <a:p>
                      <a:pPr marL="171450" marR="0" lvl="0" indent="-1714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i="0" kern="1200" dirty="0">
                          <a:solidFill>
                            <a:schemeClr val="tx1"/>
                          </a:solidFill>
                          <a:latin typeface="+mn-lt"/>
                          <a:ea typeface="+mn-ea"/>
                          <a:cs typeface="Segoe UI" panose="020B0502040204020203" pitchFamily="34" charset="0"/>
                        </a:rPr>
                        <a:t>The scope of this solution (e.g., operational </a:t>
                      </a:r>
                      <a:r>
                        <a:rPr lang="en-US" sz="1200" i="1" kern="1200" dirty="0">
                          <a:solidFill>
                            <a:schemeClr val="tx1"/>
                          </a:solidFill>
                          <a:latin typeface="+mn-lt"/>
                          <a:ea typeface="+mn-ea"/>
                          <a:cs typeface="Segoe UI" panose="020B0502040204020203" pitchFamily="34" charset="0"/>
                        </a:rPr>
                        <a:t>Customer Insights - Data</a:t>
                      </a:r>
                      <a:r>
                        <a:rPr lang="en-US" sz="1200" i="0" kern="1200" dirty="0">
                          <a:solidFill>
                            <a:schemeClr val="tx1"/>
                          </a:solidFill>
                          <a:latin typeface="+mn-lt"/>
                          <a:ea typeface="+mn-ea"/>
                          <a:cs typeface="Segoe UI" panose="020B0502040204020203" pitchFamily="34" charset="0"/>
                        </a:rPr>
                        <a:t> centric reporting, broader/enterprise BI &amp; Analytics based on </a:t>
                      </a:r>
                      <a:r>
                        <a:rPr lang="en-US" sz="1200" i="1" kern="1200" dirty="0">
                          <a:solidFill>
                            <a:schemeClr val="tx1"/>
                          </a:solidFill>
                          <a:latin typeface="+mn-lt"/>
                          <a:ea typeface="+mn-ea"/>
                          <a:cs typeface="Segoe UI" panose="020B0502040204020203" pitchFamily="34" charset="0"/>
                        </a:rPr>
                        <a:t>Customer Insights - Data</a:t>
                      </a:r>
                      <a:r>
                        <a:rPr lang="en-US" sz="1200" i="0" kern="1200" dirty="0">
                          <a:solidFill>
                            <a:schemeClr val="tx1"/>
                          </a:solidFill>
                          <a:latin typeface="+mn-lt"/>
                          <a:ea typeface="+mn-ea"/>
                          <a:cs typeface="Segoe UI" panose="020B0502040204020203" pitchFamily="34" charset="0"/>
                        </a:rPr>
                        <a:t>  data and other data)</a:t>
                      </a:r>
                    </a:p>
                    <a:p>
                      <a:pPr marL="171450" marR="0" lvl="0" indent="-1714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latin typeface="+mn-lt"/>
                          <a:ea typeface="+mn-ea"/>
                          <a:cs typeface="Segoe UI" panose="020B0502040204020203" pitchFamily="34" charset="0"/>
                        </a:rPr>
                        <a:t>What kind of data from </a:t>
                      </a:r>
                      <a:r>
                        <a:rPr lang="en-US" sz="1200" i="1" kern="1200" dirty="0">
                          <a:solidFill>
                            <a:schemeClr val="tx1"/>
                          </a:solidFill>
                          <a:latin typeface="+mn-lt"/>
                          <a:ea typeface="+mn-ea"/>
                          <a:cs typeface="Segoe UI" panose="020B0502040204020203" pitchFamily="34" charset="0"/>
                        </a:rPr>
                        <a:t>Customer Insights - Data</a:t>
                      </a:r>
                      <a:r>
                        <a:rPr lang="en-US" sz="1200" kern="1200" dirty="0">
                          <a:solidFill>
                            <a:schemeClr val="tx1"/>
                          </a:solidFill>
                          <a:latin typeface="+mn-lt"/>
                          <a:ea typeface="+mn-ea"/>
                          <a:cs typeface="Segoe UI" panose="020B0502040204020203" pitchFamily="34" charset="0"/>
                        </a:rPr>
                        <a:t> will be needed</a:t>
                      </a:r>
                      <a:endParaRPr lang="en-US" sz="1200" i="0" kern="1200" dirty="0">
                        <a:solidFill>
                          <a:schemeClr val="tx1"/>
                        </a:solidFill>
                        <a:latin typeface="+mn-lt"/>
                        <a:ea typeface="+mn-ea"/>
                        <a:cs typeface="Segoe UI" panose="020B0502040204020203" pitchFamily="34" charset="0"/>
                      </a:endParaRPr>
                    </a:p>
                    <a:p>
                      <a:pPr marL="171450" marR="0" lvl="0" indent="-1714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i="0" kern="1200" dirty="0">
                          <a:solidFill>
                            <a:schemeClr val="tx1"/>
                          </a:solidFill>
                          <a:latin typeface="+mn-lt"/>
                          <a:ea typeface="+mn-ea"/>
                          <a:cs typeface="Segoe UI" panose="020B0502040204020203" pitchFamily="34" charset="0"/>
                        </a:rPr>
                        <a:t>Who will be the audience (e.g., data analysts, business analysts, marketers) that will be using this solution</a:t>
                      </a:r>
                    </a:p>
                    <a:p>
                      <a:pPr marL="171450" marR="0" lvl="0" indent="-1714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i="0" kern="1200" dirty="0">
                          <a:solidFill>
                            <a:schemeClr val="tx1"/>
                          </a:solidFill>
                          <a:latin typeface="+mn-lt"/>
                          <a:ea typeface="+mn-ea"/>
                          <a:cs typeface="Segoe UI" panose="020B0502040204020203" pitchFamily="34" charset="0"/>
                        </a:rPr>
                        <a:t>What is the expected usage (e.g., monitoring, static pre-canned reporting, dashboarding, interactive analysis, ad-hoc querying and discovery, etc.)</a:t>
                      </a:r>
                    </a:p>
                    <a:p>
                      <a:pPr marL="0" marR="0" lvl="0" indent="0" algn="l" defTabSz="932742"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i="0" kern="1200" dirty="0">
                        <a:solidFill>
                          <a:schemeClr val="tx1"/>
                        </a:solidFill>
                        <a:latin typeface="+mn-lt"/>
                        <a:ea typeface="+mn-ea"/>
                        <a:cs typeface="Segoe UI" panose="020B0502040204020203" pitchFamily="34" charset="0"/>
                      </a:endParaRP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919964678"/>
                  </a:ext>
                </a:extLst>
              </a:tr>
            </a:tbl>
          </a:graphicData>
        </a:graphic>
      </p:graphicFrame>
      <p:pic>
        <p:nvPicPr>
          <p:cNvPr id="4" name="Picture 3">
            <a:extLst>
              <a:ext uri="{FF2B5EF4-FFF2-40B4-BE49-F238E27FC236}">
                <a16:creationId xmlns:a16="http://schemas.microsoft.com/office/drawing/2014/main" id="{BCC55190-36F2-6AC0-D4DC-A6B44DFD6405}"/>
              </a:ext>
            </a:extLst>
          </p:cNvPr>
          <p:cNvPicPr>
            <a:picLocks noChangeAspect="1"/>
          </p:cNvPicPr>
          <p:nvPr/>
        </p:nvPicPr>
        <p:blipFill>
          <a:blip r:embed="rId3"/>
          <a:stretch>
            <a:fillRect/>
          </a:stretch>
        </p:blipFill>
        <p:spPr>
          <a:xfrm>
            <a:off x="653213" y="177153"/>
            <a:ext cx="321749" cy="319410"/>
          </a:xfrm>
          <a:prstGeom prst="rect">
            <a:avLst/>
          </a:prstGeom>
        </p:spPr>
      </p:pic>
    </p:spTree>
    <p:extLst>
      <p:ext uri="{BB962C8B-B14F-4D97-AF65-F5344CB8AC3E}">
        <p14:creationId xmlns:p14="http://schemas.microsoft.com/office/powerpoint/2010/main" val="1696736106"/>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Estate</a:t>
            </a:r>
          </a:p>
        </p:txBody>
      </p:sp>
      <p:sp>
        <p:nvSpPr>
          <p:cNvPr id="4" name="TextBox 3">
            <a:extLst>
              <a:ext uri="{FF2B5EF4-FFF2-40B4-BE49-F238E27FC236}">
                <a16:creationId xmlns:a16="http://schemas.microsoft.com/office/drawing/2014/main" id="{1F297726-AAB0-CF6C-B17C-E9A1BC470CA6}"/>
              </a:ext>
            </a:extLst>
          </p:cNvPr>
          <p:cNvSpPr txBox="1"/>
          <p:nvPr/>
        </p:nvSpPr>
        <p:spPr>
          <a:xfrm>
            <a:off x="964096" y="3836504"/>
            <a:ext cx="2402389" cy="276999"/>
          </a:xfrm>
          <a:prstGeom prst="rect">
            <a:avLst/>
          </a:prstGeom>
          <a:noFill/>
        </p:spPr>
        <p:txBody>
          <a:bodyPr wrap="none" lIns="0" tIns="0" rIns="0" bIns="0" rtlCol="0">
            <a:spAutoFit/>
          </a:bodyPr>
          <a:lstStyle/>
          <a:p>
            <a:pPr marL="285750" indent="-285750" algn="l">
              <a:buFont typeface="Arial" panose="020B0604020202020204" pitchFamily="34" charset="0"/>
              <a:buChar char="•"/>
            </a:pPr>
            <a:r>
              <a:rPr lang="de-DE" sz="1800" dirty="0"/>
              <a:t>Data Source Systems</a:t>
            </a:r>
          </a:p>
        </p:txBody>
      </p:sp>
    </p:spTree>
    <p:extLst>
      <p:ext uri="{BB962C8B-B14F-4D97-AF65-F5344CB8AC3E}">
        <p14:creationId xmlns:p14="http://schemas.microsoft.com/office/powerpoint/2010/main" val="244039733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itle 46">
            <a:extLst>
              <a:ext uri="{FF2B5EF4-FFF2-40B4-BE49-F238E27FC236}">
                <a16:creationId xmlns:a16="http://schemas.microsoft.com/office/drawing/2014/main" id="{1F301958-DE5F-4AB2-97F9-69B1699A128E}"/>
              </a:ext>
            </a:extLst>
          </p:cNvPr>
          <p:cNvSpPr>
            <a:spLocks noGrp="1"/>
          </p:cNvSpPr>
          <p:nvPr>
            <p:ph type="title"/>
          </p:nvPr>
        </p:nvSpPr>
        <p:spPr>
          <a:xfrm>
            <a:off x="588263" y="457200"/>
            <a:ext cx="11018520" cy="553998"/>
          </a:xfrm>
        </p:spPr>
        <p:txBody>
          <a:bodyPr/>
          <a:lstStyle/>
          <a:p>
            <a:r>
              <a:rPr lang="en-US" dirty="0"/>
              <a:t>Data Source System 1</a:t>
            </a:r>
          </a:p>
        </p:txBody>
      </p:sp>
      <p:sp>
        <p:nvSpPr>
          <p:cNvPr id="2" name="TextBox 1">
            <a:extLst>
              <a:ext uri="{FF2B5EF4-FFF2-40B4-BE49-F238E27FC236}">
                <a16:creationId xmlns:a16="http://schemas.microsoft.com/office/drawing/2014/main" id="{0A871E26-7B01-5D02-17A1-FEC0D2481BE2}"/>
              </a:ext>
            </a:extLst>
          </p:cNvPr>
          <p:cNvSpPr txBox="1"/>
          <p:nvPr/>
        </p:nvSpPr>
        <p:spPr>
          <a:xfrm>
            <a:off x="1039912" y="222255"/>
            <a:ext cx="1016304" cy="246221"/>
          </a:xfrm>
          <a:prstGeom prst="rect">
            <a:avLst/>
          </a:prstGeom>
          <a:noFill/>
        </p:spPr>
        <p:txBody>
          <a:bodyPr wrap="none" lIns="0" tIns="0" rIns="0" bIns="0" rtlCol="0">
            <a:spAutoFit/>
          </a:bodyPr>
          <a:lstStyle/>
          <a:p>
            <a:pPr algn="l"/>
            <a:r>
              <a:rPr lang="de-DE" sz="1600" dirty="0">
                <a:solidFill>
                  <a:schemeClr val="tx2"/>
                </a:solidFill>
              </a:rPr>
              <a:t>Data Estate</a:t>
            </a:r>
            <a:endParaRPr sz="1600" dirty="0" err="1">
              <a:solidFill>
                <a:schemeClr val="tx2"/>
              </a:solidFill>
            </a:endParaRPr>
          </a:p>
        </p:txBody>
      </p:sp>
      <p:pic>
        <p:nvPicPr>
          <p:cNvPr id="3" name="Picture 2">
            <a:extLst>
              <a:ext uri="{FF2B5EF4-FFF2-40B4-BE49-F238E27FC236}">
                <a16:creationId xmlns:a16="http://schemas.microsoft.com/office/drawing/2014/main" id="{E4D0ADED-AD2F-142D-E179-585BF4681749}"/>
              </a:ext>
            </a:extLst>
          </p:cNvPr>
          <p:cNvPicPr>
            <a:picLocks noChangeAspect="1"/>
          </p:cNvPicPr>
          <p:nvPr/>
        </p:nvPicPr>
        <p:blipFill>
          <a:blip r:embed="rId3"/>
          <a:stretch>
            <a:fillRect/>
          </a:stretch>
        </p:blipFill>
        <p:spPr>
          <a:xfrm>
            <a:off x="673063" y="218266"/>
            <a:ext cx="288824" cy="286725"/>
          </a:xfrm>
          <a:prstGeom prst="rect">
            <a:avLst/>
          </a:prstGeom>
        </p:spPr>
      </p:pic>
      <p:sp>
        <p:nvSpPr>
          <p:cNvPr id="5" name="Rectangle 4">
            <a:extLst>
              <a:ext uri="{FF2B5EF4-FFF2-40B4-BE49-F238E27FC236}">
                <a16:creationId xmlns:a16="http://schemas.microsoft.com/office/drawing/2014/main" id="{CCAE18DC-D7E0-0B7B-8851-689FF9D108EB}"/>
              </a:ext>
            </a:extLst>
          </p:cNvPr>
          <p:cNvSpPr/>
          <p:nvPr/>
        </p:nvSpPr>
        <p:spPr>
          <a:xfrm>
            <a:off x="6351103" y="1250131"/>
            <a:ext cx="5527444" cy="217678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91440" rtlCol="0" anchor="t"/>
          <a:lstStyle/>
          <a:p>
            <a:pPr algn="ctr"/>
            <a:r>
              <a:rPr lang="en-US" sz="1600" dirty="0">
                <a:solidFill>
                  <a:schemeClr val="tx1"/>
                </a:solidFill>
              </a:rPr>
              <a:t>Add Info</a:t>
            </a:r>
          </a:p>
        </p:txBody>
      </p:sp>
      <p:graphicFrame>
        <p:nvGraphicFramePr>
          <p:cNvPr id="6" name="Table 7">
            <a:extLst>
              <a:ext uri="{FF2B5EF4-FFF2-40B4-BE49-F238E27FC236}">
                <a16:creationId xmlns:a16="http://schemas.microsoft.com/office/drawing/2014/main" id="{0FDA4A7D-58B8-E16A-B646-2FC109C9A7D2}"/>
              </a:ext>
            </a:extLst>
          </p:cNvPr>
          <p:cNvGraphicFramePr>
            <a:graphicFrameLocks noGrp="1"/>
          </p:cNvGraphicFramePr>
          <p:nvPr>
            <p:extLst>
              <p:ext uri="{D42A27DB-BD31-4B8C-83A1-F6EECF244321}">
                <p14:modId xmlns:p14="http://schemas.microsoft.com/office/powerpoint/2010/main" val="848308796"/>
              </p:ext>
            </p:extLst>
          </p:nvPr>
        </p:nvGraphicFramePr>
        <p:xfrm>
          <a:off x="168167" y="1112971"/>
          <a:ext cx="5917480" cy="5577840"/>
        </p:xfrm>
        <a:graphic>
          <a:graphicData uri="http://schemas.openxmlformats.org/drawingml/2006/table">
            <a:tbl>
              <a:tblPr>
                <a:tableStyleId>{5940675A-B579-460E-94D1-54222C63F5DA}</a:tableStyleId>
              </a:tblPr>
              <a:tblGrid>
                <a:gridCol w="5917480">
                  <a:extLst>
                    <a:ext uri="{9D8B030D-6E8A-4147-A177-3AD203B41FA5}">
                      <a16:colId xmlns:a16="http://schemas.microsoft.com/office/drawing/2014/main" val="3743228298"/>
                    </a:ext>
                  </a:extLst>
                </a:gridCol>
              </a:tblGrid>
              <a:tr h="2377440">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2000" kern="1200" spc="0" baseline="0" dirty="0">
                          <a:solidFill>
                            <a:schemeClr val="tx1"/>
                          </a:solidFill>
                          <a:latin typeface="+mj-lt"/>
                          <a:ea typeface="+mn-ea"/>
                          <a:cs typeface="Segoe UI" panose="020B0502040204020203" pitchFamily="34" charset="0"/>
                        </a:rPr>
                        <a:t>Data Source</a:t>
                      </a:r>
                    </a:p>
                    <a:p>
                      <a:pPr marL="0" marR="0" lvl="0" indent="0" algn="l" defTabSz="932742"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i="0" kern="1200" dirty="0">
                          <a:solidFill>
                            <a:schemeClr val="tx1"/>
                          </a:solidFill>
                          <a:latin typeface="+mn-lt"/>
                          <a:ea typeface="+mn-ea"/>
                          <a:cs typeface="Segoe UI" panose="020B0502040204020203" pitchFamily="34" charset="0"/>
                        </a:rPr>
                        <a:t>Please provide:</a:t>
                      </a:r>
                    </a:p>
                    <a:p>
                      <a:pPr marL="171450" marR="0" lvl="0" indent="-1714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i="0" kern="1200" dirty="0">
                          <a:solidFill>
                            <a:schemeClr val="tx1"/>
                          </a:solidFill>
                          <a:latin typeface="+mn-lt"/>
                          <a:ea typeface="+mn-ea"/>
                          <a:cs typeface="Segoe UI" panose="020B0502040204020203" pitchFamily="34" charset="0"/>
                        </a:rPr>
                        <a:t>Name</a:t>
                      </a:r>
                    </a:p>
                    <a:p>
                      <a:pPr marL="171450" marR="0" lvl="0" indent="-1714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i="0" kern="1200" dirty="0">
                          <a:solidFill>
                            <a:schemeClr val="tx1"/>
                          </a:solidFill>
                          <a:latin typeface="+mn-lt"/>
                          <a:ea typeface="+mn-ea"/>
                          <a:cs typeface="Segoe UI" panose="020B0502040204020203" pitchFamily="34" charset="0"/>
                        </a:rPr>
                        <a:t>Quick functional description</a:t>
                      </a:r>
                    </a:p>
                    <a:p>
                      <a:pPr marL="171450" marR="0" lvl="0" indent="-1714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i="0" kern="1200" dirty="0">
                          <a:solidFill>
                            <a:schemeClr val="tx1"/>
                          </a:solidFill>
                          <a:latin typeface="+mn-lt"/>
                          <a:ea typeface="+mn-ea"/>
                          <a:cs typeface="Segoe UI" panose="020B0502040204020203" pitchFamily="34" charset="0"/>
                        </a:rPr>
                        <a:t>Is the corresponding Data Owner / SME identified and available to support?</a:t>
                      </a:r>
                    </a:p>
                    <a:p>
                      <a:pPr marL="171450" marR="0" lvl="0" indent="-1714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i="0" kern="1200" dirty="0">
                          <a:solidFill>
                            <a:schemeClr val="tx1"/>
                          </a:solidFill>
                          <a:latin typeface="+mn-lt"/>
                          <a:ea typeface="+mn-ea"/>
                          <a:cs typeface="Segoe UI" panose="020B0502040204020203" pitchFamily="34" charset="0"/>
                        </a:rPr>
                        <a:t>Is it the true original Source System or data is already staged, and possibly transformed to some extend in an Intermediary Layer that will serve as a Source Proxy (e.g., data warehouse, data lake, etc.)?</a:t>
                      </a:r>
                    </a:p>
                    <a:p>
                      <a:pPr marL="171450" marR="0" lvl="0" indent="-1714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i="0" kern="1200" dirty="0">
                          <a:solidFill>
                            <a:schemeClr val="tx1"/>
                          </a:solidFill>
                          <a:latin typeface="+mn-lt"/>
                          <a:ea typeface="+mn-ea"/>
                          <a:cs typeface="Segoe UI" panose="020B0502040204020203" pitchFamily="34" charset="0"/>
                        </a:rPr>
                        <a:t>State of the Source System or Proxy (i.e., roadmap, implementing, live) </a:t>
                      </a:r>
                    </a:p>
                    <a:p>
                      <a:pPr marL="171450" marR="0" lvl="0" indent="-1714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i="0" kern="1200" dirty="0">
                          <a:solidFill>
                            <a:schemeClr val="tx1"/>
                          </a:solidFill>
                          <a:latin typeface="+mn-lt"/>
                          <a:ea typeface="+mn-ea"/>
                          <a:cs typeface="Segoe UI" panose="020B0502040204020203" pitchFamily="34" charset="0"/>
                        </a:rPr>
                        <a:t>Availability of the Source System or Proxy (i.e., “can be queried from 3am to 9am”) </a:t>
                      </a:r>
                    </a:p>
                    <a:p>
                      <a:pPr marL="171450" marR="0" lvl="0" indent="-1714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i="0" kern="1200" dirty="0">
                          <a:solidFill>
                            <a:schemeClr val="tx1"/>
                          </a:solidFill>
                          <a:latin typeface="+mn-lt"/>
                          <a:ea typeface="+mn-ea"/>
                          <a:cs typeface="Segoe UI" panose="020B0502040204020203" pitchFamily="34" charset="0"/>
                        </a:rPr>
                        <a:t>Number of required Datasets</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43209430"/>
                  </a:ext>
                </a:extLst>
              </a:tr>
              <a:tr h="3200400">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2000" kern="1200" spc="0" baseline="0" dirty="0">
                          <a:solidFill>
                            <a:schemeClr val="tx1"/>
                          </a:solidFill>
                          <a:latin typeface="+mj-lt"/>
                          <a:ea typeface="+mn-ea"/>
                          <a:cs typeface="Segoe UI" panose="020B0502040204020203" pitchFamily="34" charset="0"/>
                        </a:rPr>
                        <a:t>Datasets</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1200" i="0" kern="1200" dirty="0">
                          <a:solidFill>
                            <a:schemeClr val="tx1"/>
                          </a:solidFill>
                          <a:latin typeface="+mn-lt"/>
                          <a:ea typeface="+mn-ea"/>
                          <a:cs typeface="Segoe UI" panose="020B0502040204020203" pitchFamily="34" charset="0"/>
                        </a:rPr>
                        <a:t>For each required Dataset, please provide:</a:t>
                      </a:r>
                    </a:p>
                    <a:p>
                      <a:pPr marL="171450" marR="0" lvl="0" indent="-1714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i="0" kern="1200" dirty="0">
                          <a:solidFill>
                            <a:schemeClr val="tx1"/>
                          </a:solidFill>
                          <a:latin typeface="+mn-lt"/>
                          <a:ea typeface="+mn-ea"/>
                          <a:cs typeface="Segoe UI" panose="020B0502040204020203" pitchFamily="34" charset="0"/>
                        </a:rPr>
                        <a:t>Name</a:t>
                      </a:r>
                    </a:p>
                    <a:p>
                      <a:pPr marL="171450" marR="0" lvl="0" indent="-1714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i="0" kern="1200" dirty="0">
                          <a:solidFill>
                            <a:schemeClr val="tx1"/>
                          </a:solidFill>
                          <a:latin typeface="+mn-lt"/>
                          <a:ea typeface="+mn-ea"/>
                          <a:cs typeface="Segoe UI" panose="020B0502040204020203" pitchFamily="34" charset="0"/>
                        </a:rPr>
                        <a:t>Quick functional description</a:t>
                      </a:r>
                    </a:p>
                    <a:p>
                      <a:pPr marL="171450" marR="0" lvl="0" indent="-1714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i="0" kern="1200" dirty="0">
                          <a:solidFill>
                            <a:schemeClr val="tx1"/>
                          </a:solidFill>
                          <a:latin typeface="+mn-lt"/>
                          <a:ea typeface="+mn-ea"/>
                          <a:cs typeface="Segoe UI" panose="020B0502040204020203" pitchFamily="34" charset="0"/>
                        </a:rPr>
                        <a:t>Main usage (e.g., Profile, Activity, Mix of both, etc.)</a:t>
                      </a:r>
                    </a:p>
                    <a:p>
                      <a:pPr marL="171450" marR="0" lvl="0" indent="-1714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i="0" kern="1200" dirty="0">
                          <a:solidFill>
                            <a:schemeClr val="tx1"/>
                          </a:solidFill>
                          <a:latin typeface="+mn-lt"/>
                          <a:ea typeface="+mn-ea"/>
                          <a:cs typeface="Segoe UI" panose="020B0502040204020203" pitchFamily="34" charset="0"/>
                        </a:rPr>
                        <a:t>Data freshness availability and frequency (e.g., “everyday at midnight”, “events as they come”, etc.)</a:t>
                      </a:r>
                    </a:p>
                    <a:p>
                      <a:pPr marL="171450" marR="0" lvl="0" indent="-1714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i="0" kern="1200" dirty="0">
                          <a:solidFill>
                            <a:schemeClr val="tx1"/>
                          </a:solidFill>
                          <a:latin typeface="+mn-lt"/>
                          <a:ea typeface="+mn-ea"/>
                          <a:cs typeface="Segoe UI" panose="020B0502040204020203" pitchFamily="34" charset="0"/>
                        </a:rPr>
                        <a:t>Presence of PK and its granularity </a:t>
                      </a:r>
                      <a:r>
                        <a:rPr lang="en-US" sz="1200" kern="1200" dirty="0">
                          <a:solidFill>
                            <a:schemeClr val="tx1"/>
                          </a:solidFill>
                          <a:latin typeface="+mn-lt"/>
                          <a:ea typeface="+mn-ea"/>
                          <a:cs typeface="Segoe UI" panose="020B0502040204020203" pitchFamily="34" charset="0"/>
                        </a:rPr>
                        <a:t>(e.g., Sales Order Header, Sales Order Line, etc.)</a:t>
                      </a:r>
                    </a:p>
                    <a:p>
                      <a:pPr marL="171450" marR="0" lvl="0" indent="-1714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i="0" kern="1200" dirty="0">
                          <a:solidFill>
                            <a:schemeClr val="tx1"/>
                          </a:solidFill>
                          <a:latin typeface="+mn-lt"/>
                          <a:ea typeface="+mn-ea"/>
                          <a:cs typeface="Segoe UI" panose="020B0502040204020203" pitchFamily="34" charset="0"/>
                        </a:rPr>
                        <a:t>If an Activity Dataset, presence of FK to a Profile Dataset ?</a:t>
                      </a:r>
                    </a:p>
                    <a:p>
                      <a:pPr marL="171450" marR="0" lvl="0" indent="-1714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i="0" kern="1200" dirty="0">
                          <a:solidFill>
                            <a:schemeClr val="tx1"/>
                          </a:solidFill>
                          <a:latin typeface="+mn-lt"/>
                          <a:ea typeface="+mn-ea"/>
                          <a:cs typeface="Segoe UI" panose="020B0502040204020203" pitchFamily="34" charset="0"/>
                        </a:rPr>
                        <a:t>Volume: number of records, depth of history, estimate of growth (i.e., records/per month); number of attributes</a:t>
                      </a:r>
                    </a:p>
                    <a:p>
                      <a:pPr marL="171450" marR="0" lvl="0" indent="-1714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i="0" kern="1200" dirty="0">
                          <a:solidFill>
                            <a:schemeClr val="tx1"/>
                          </a:solidFill>
                          <a:latin typeface="+mn-lt"/>
                          <a:ea typeface="+mn-ea"/>
                          <a:cs typeface="Segoe UI" panose="020B0502040204020203" pitchFamily="34" charset="0"/>
                        </a:rPr>
                        <a:t>Data quality estimate between 1-low and 5-high (including completeness, accuracy, etc.)</a:t>
                      </a:r>
                    </a:p>
                    <a:p>
                      <a:pPr marL="171450" marR="0" lvl="0" indent="-1714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i="0" kern="1200" dirty="0">
                          <a:solidFill>
                            <a:schemeClr val="tx1"/>
                          </a:solidFill>
                          <a:latin typeface="+mn-lt"/>
                          <a:ea typeface="+mn-ea"/>
                          <a:cs typeface="Segoe UI" panose="020B0502040204020203" pitchFamily="34" charset="0"/>
                        </a:rPr>
                        <a:t>Anticipated required data wrangling (e.g., cleaning, joining, splitting, pivoting, aggregating, etc.)</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895802046"/>
                  </a:ext>
                </a:extLst>
              </a:tr>
            </a:tbl>
          </a:graphicData>
        </a:graphic>
      </p:graphicFrame>
      <p:sp>
        <p:nvSpPr>
          <p:cNvPr id="8" name="Rectangle 7">
            <a:extLst>
              <a:ext uri="{FF2B5EF4-FFF2-40B4-BE49-F238E27FC236}">
                <a16:creationId xmlns:a16="http://schemas.microsoft.com/office/drawing/2014/main" id="{EEC9B493-20B1-4F5D-8791-43EF0C95879D}"/>
              </a:ext>
            </a:extLst>
          </p:cNvPr>
          <p:cNvSpPr/>
          <p:nvPr/>
        </p:nvSpPr>
        <p:spPr>
          <a:xfrm>
            <a:off x="6351103" y="3541601"/>
            <a:ext cx="5527444" cy="305350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91440" rtlCol="0" anchor="t"/>
          <a:lstStyle/>
          <a:p>
            <a:pPr algn="ctr"/>
            <a:r>
              <a:rPr lang="en-US" sz="1600" dirty="0">
                <a:solidFill>
                  <a:schemeClr val="tx1"/>
                </a:solidFill>
              </a:rPr>
              <a:t>Add Info</a:t>
            </a:r>
          </a:p>
        </p:txBody>
      </p:sp>
      <p:sp>
        <p:nvSpPr>
          <p:cNvPr id="4" name="Rectangle 3">
            <a:extLst>
              <a:ext uri="{FF2B5EF4-FFF2-40B4-BE49-F238E27FC236}">
                <a16:creationId xmlns:a16="http://schemas.microsoft.com/office/drawing/2014/main" id="{0869E37A-8D20-5FEA-AE14-5ACA99E10A77}"/>
              </a:ext>
            </a:extLst>
          </p:cNvPr>
          <p:cNvSpPr/>
          <p:nvPr/>
        </p:nvSpPr>
        <p:spPr>
          <a:xfrm>
            <a:off x="6202081" y="-4132"/>
            <a:ext cx="5989919" cy="731520"/>
          </a:xfrm>
          <a:prstGeom prst="rect">
            <a:avLst/>
          </a:prstGeom>
          <a:solidFill>
            <a:schemeClr val="tx2"/>
          </a:solid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32597">
              <a:defRPr/>
            </a:pPr>
            <a:r>
              <a:rPr lang="en-US" sz="2000" dirty="0">
                <a:solidFill>
                  <a:schemeClr val="bg1"/>
                </a:solidFill>
                <a:latin typeface="+mj-lt"/>
              </a:rPr>
              <a:t>Customer slide (please update)</a:t>
            </a:r>
          </a:p>
          <a:p>
            <a:pPr defTabSz="932597">
              <a:defRPr/>
            </a:pPr>
            <a:r>
              <a:rPr lang="en-US" sz="1800" dirty="0">
                <a:solidFill>
                  <a:schemeClr val="bg1"/>
                </a:solidFill>
                <a:latin typeface="+mj-lt"/>
              </a:rPr>
              <a:t>Duplicate “Data Source System 1” Slide per Data Source</a:t>
            </a:r>
          </a:p>
        </p:txBody>
      </p:sp>
      <p:sp>
        <p:nvSpPr>
          <p:cNvPr id="7" name="TextBox 6">
            <a:extLst>
              <a:ext uri="{FF2B5EF4-FFF2-40B4-BE49-F238E27FC236}">
                <a16:creationId xmlns:a16="http://schemas.microsoft.com/office/drawing/2014/main" id="{59F8732C-6610-3E9C-6815-92F29553F668}"/>
              </a:ext>
            </a:extLst>
          </p:cNvPr>
          <p:cNvSpPr txBox="1"/>
          <p:nvPr/>
        </p:nvSpPr>
        <p:spPr>
          <a:xfrm flipH="1">
            <a:off x="10994314" y="6664072"/>
            <a:ext cx="1175450" cy="169277"/>
          </a:xfrm>
          <a:prstGeom prst="rect">
            <a:avLst/>
          </a:prstGeom>
          <a:noFill/>
        </p:spPr>
        <p:txBody>
          <a:bodyPr wrap="square" lIns="0" tIns="0" rIns="0" bIns="0" rtlCol="0">
            <a:spAutoFit/>
          </a:bodyPr>
          <a:lstStyle/>
          <a:p>
            <a:pPr algn="ctr"/>
            <a:r>
              <a:rPr lang="en-US" sz="1100" i="1" dirty="0"/>
              <a:t>(see slide notes)</a:t>
            </a:r>
            <a:endParaRPr lang="en-GB" sz="1100" i="1" dirty="0" err="1"/>
          </a:p>
        </p:txBody>
      </p:sp>
    </p:spTree>
    <p:extLst>
      <p:ext uri="{BB962C8B-B14F-4D97-AF65-F5344CB8AC3E}">
        <p14:creationId xmlns:p14="http://schemas.microsoft.com/office/powerpoint/2010/main" val="500224615"/>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5216" y="3035808"/>
            <a:ext cx="3948684" cy="498598"/>
          </a:xfrm>
        </p:spPr>
        <p:txBody>
          <a:bodyPr/>
          <a:lstStyle/>
          <a:p>
            <a:r>
              <a:rPr lang="en-US" dirty="0"/>
              <a:t>Security</a:t>
            </a:r>
          </a:p>
        </p:txBody>
      </p:sp>
      <p:sp>
        <p:nvSpPr>
          <p:cNvPr id="4" name="TextBox 3">
            <a:extLst>
              <a:ext uri="{FF2B5EF4-FFF2-40B4-BE49-F238E27FC236}">
                <a16:creationId xmlns:a16="http://schemas.microsoft.com/office/drawing/2014/main" id="{FEC35B14-9FE5-2AD2-7385-1B65480284E2}"/>
              </a:ext>
            </a:extLst>
          </p:cNvPr>
          <p:cNvSpPr txBox="1"/>
          <p:nvPr/>
        </p:nvSpPr>
        <p:spPr>
          <a:xfrm>
            <a:off x="964096" y="3836504"/>
            <a:ext cx="3406382" cy="553998"/>
          </a:xfrm>
          <a:prstGeom prst="rect">
            <a:avLst/>
          </a:prstGeom>
          <a:noFill/>
        </p:spPr>
        <p:txBody>
          <a:bodyPr wrap="none" lIns="0" tIns="0" rIns="0" bIns="0" rtlCol="0">
            <a:spAutoFit/>
          </a:bodyPr>
          <a:lstStyle/>
          <a:p>
            <a:pPr marL="285750" indent="-285750" algn="l">
              <a:buFont typeface="Arial" panose="020B0604020202020204" pitchFamily="34" charset="0"/>
              <a:buChar char="•"/>
            </a:pPr>
            <a:r>
              <a:rPr lang="de-DE" sz="1800" dirty="0"/>
              <a:t>User Personas and Permissions</a:t>
            </a:r>
          </a:p>
          <a:p>
            <a:pPr marL="285750" indent="-285750" algn="l">
              <a:buFont typeface="Arial" panose="020B0604020202020204" pitchFamily="34" charset="0"/>
              <a:buChar char="•"/>
            </a:pPr>
            <a:r>
              <a:rPr lang="de-DE" sz="1800" dirty="0"/>
              <a:t>Data Accesss</a:t>
            </a:r>
            <a:endParaRPr sz="1800" dirty="0" err="1"/>
          </a:p>
        </p:txBody>
      </p:sp>
    </p:spTree>
    <p:extLst>
      <p:ext uri="{BB962C8B-B14F-4D97-AF65-F5344CB8AC3E}">
        <p14:creationId xmlns:p14="http://schemas.microsoft.com/office/powerpoint/2010/main" val="341090300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itle 46">
            <a:extLst>
              <a:ext uri="{FF2B5EF4-FFF2-40B4-BE49-F238E27FC236}">
                <a16:creationId xmlns:a16="http://schemas.microsoft.com/office/drawing/2014/main" id="{1F301958-DE5F-4AB2-97F9-69B1699A128E}"/>
              </a:ext>
            </a:extLst>
          </p:cNvPr>
          <p:cNvSpPr>
            <a:spLocks noGrp="1"/>
          </p:cNvSpPr>
          <p:nvPr>
            <p:ph type="title"/>
          </p:nvPr>
        </p:nvSpPr>
        <p:spPr>
          <a:xfrm>
            <a:off x="588263" y="457200"/>
            <a:ext cx="11018520" cy="553998"/>
          </a:xfrm>
        </p:spPr>
        <p:txBody>
          <a:bodyPr/>
          <a:lstStyle/>
          <a:p>
            <a:r>
              <a:rPr lang="en-US" dirty="0"/>
              <a:t>User Personas and Permissions</a:t>
            </a:r>
          </a:p>
        </p:txBody>
      </p:sp>
      <p:sp>
        <p:nvSpPr>
          <p:cNvPr id="2" name="TextBox 1">
            <a:extLst>
              <a:ext uri="{FF2B5EF4-FFF2-40B4-BE49-F238E27FC236}">
                <a16:creationId xmlns:a16="http://schemas.microsoft.com/office/drawing/2014/main" id="{0A871E26-7B01-5D02-17A1-FEC0D2481BE2}"/>
              </a:ext>
            </a:extLst>
          </p:cNvPr>
          <p:cNvSpPr txBox="1"/>
          <p:nvPr/>
        </p:nvSpPr>
        <p:spPr>
          <a:xfrm>
            <a:off x="1039912" y="222255"/>
            <a:ext cx="716543" cy="246221"/>
          </a:xfrm>
          <a:prstGeom prst="rect">
            <a:avLst/>
          </a:prstGeom>
          <a:noFill/>
        </p:spPr>
        <p:txBody>
          <a:bodyPr wrap="none" lIns="0" tIns="0" rIns="0" bIns="0" rtlCol="0">
            <a:spAutoFit/>
          </a:bodyPr>
          <a:lstStyle/>
          <a:p>
            <a:pPr algn="l"/>
            <a:r>
              <a:rPr lang="de-DE" sz="1600" dirty="0">
                <a:solidFill>
                  <a:schemeClr val="tx2"/>
                </a:solidFill>
              </a:rPr>
              <a:t>Security</a:t>
            </a:r>
            <a:endParaRPr sz="1600" dirty="0" err="1">
              <a:solidFill>
                <a:schemeClr val="tx2"/>
              </a:solidFill>
            </a:endParaRPr>
          </a:p>
        </p:txBody>
      </p:sp>
      <p:pic>
        <p:nvPicPr>
          <p:cNvPr id="8" name="Picture 7">
            <a:extLst>
              <a:ext uri="{FF2B5EF4-FFF2-40B4-BE49-F238E27FC236}">
                <a16:creationId xmlns:a16="http://schemas.microsoft.com/office/drawing/2014/main" id="{677F4C94-23D0-C10C-9307-4195F9601352}"/>
              </a:ext>
            </a:extLst>
          </p:cNvPr>
          <p:cNvPicPr>
            <a:picLocks noChangeAspect="1"/>
          </p:cNvPicPr>
          <p:nvPr/>
        </p:nvPicPr>
        <p:blipFill>
          <a:blip r:embed="rId3"/>
          <a:stretch>
            <a:fillRect/>
          </a:stretch>
        </p:blipFill>
        <p:spPr>
          <a:xfrm>
            <a:off x="665001" y="189730"/>
            <a:ext cx="298174" cy="296007"/>
          </a:xfrm>
          <a:prstGeom prst="rect">
            <a:avLst/>
          </a:prstGeom>
        </p:spPr>
      </p:pic>
      <p:sp>
        <p:nvSpPr>
          <p:cNvPr id="10" name="Rectangle 9">
            <a:extLst>
              <a:ext uri="{FF2B5EF4-FFF2-40B4-BE49-F238E27FC236}">
                <a16:creationId xmlns:a16="http://schemas.microsoft.com/office/drawing/2014/main" id="{E443DAFD-BE4B-3053-5C17-FE3989A3B82F}"/>
              </a:ext>
            </a:extLst>
          </p:cNvPr>
          <p:cNvSpPr/>
          <p:nvPr/>
        </p:nvSpPr>
        <p:spPr>
          <a:xfrm>
            <a:off x="8438707" y="0"/>
            <a:ext cx="3753293" cy="443365"/>
          </a:xfrm>
          <a:prstGeom prst="rect">
            <a:avLst/>
          </a:prstGeom>
          <a:solidFill>
            <a:schemeClr val="tx2"/>
          </a:solid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32597">
              <a:defRPr/>
            </a:pPr>
            <a:r>
              <a:rPr lang="en-US" sz="2000">
                <a:solidFill>
                  <a:schemeClr val="bg1"/>
                </a:solidFill>
                <a:latin typeface="+mj-lt"/>
              </a:rPr>
              <a:t>Customer slide (please update)</a:t>
            </a:r>
          </a:p>
        </p:txBody>
      </p:sp>
      <p:sp>
        <p:nvSpPr>
          <p:cNvPr id="3" name="Rectangle 2">
            <a:extLst>
              <a:ext uri="{FF2B5EF4-FFF2-40B4-BE49-F238E27FC236}">
                <a16:creationId xmlns:a16="http://schemas.microsoft.com/office/drawing/2014/main" id="{8D909A7F-77B5-1358-4B0A-00D3C52E0163}"/>
              </a:ext>
            </a:extLst>
          </p:cNvPr>
          <p:cNvSpPr/>
          <p:nvPr/>
        </p:nvSpPr>
        <p:spPr>
          <a:xfrm>
            <a:off x="6351103" y="1218581"/>
            <a:ext cx="5527444" cy="31320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91440" rtlCol="0" anchor="t"/>
          <a:lstStyle/>
          <a:p>
            <a:pPr algn="ctr"/>
            <a:r>
              <a:rPr lang="en-US" sz="1600" dirty="0">
                <a:solidFill>
                  <a:schemeClr val="tx1"/>
                </a:solidFill>
              </a:rPr>
              <a:t>Add Info</a:t>
            </a:r>
          </a:p>
        </p:txBody>
      </p:sp>
      <p:graphicFrame>
        <p:nvGraphicFramePr>
          <p:cNvPr id="5" name="Table 7">
            <a:extLst>
              <a:ext uri="{FF2B5EF4-FFF2-40B4-BE49-F238E27FC236}">
                <a16:creationId xmlns:a16="http://schemas.microsoft.com/office/drawing/2014/main" id="{A6B447BF-8E74-563E-077D-6D2D46A64937}"/>
              </a:ext>
            </a:extLst>
          </p:cNvPr>
          <p:cNvGraphicFramePr>
            <a:graphicFrameLocks noGrp="1"/>
          </p:cNvGraphicFramePr>
          <p:nvPr>
            <p:extLst>
              <p:ext uri="{D42A27DB-BD31-4B8C-83A1-F6EECF244321}">
                <p14:modId xmlns:p14="http://schemas.microsoft.com/office/powerpoint/2010/main" val="3284618259"/>
              </p:ext>
            </p:extLst>
          </p:nvPr>
        </p:nvGraphicFramePr>
        <p:xfrm>
          <a:off x="168167" y="1250131"/>
          <a:ext cx="5917480" cy="5425440"/>
        </p:xfrm>
        <a:graphic>
          <a:graphicData uri="http://schemas.openxmlformats.org/drawingml/2006/table">
            <a:tbl>
              <a:tblPr>
                <a:tableStyleId>{5940675A-B579-460E-94D1-54222C63F5DA}</a:tableStyleId>
              </a:tblPr>
              <a:tblGrid>
                <a:gridCol w="5917480">
                  <a:extLst>
                    <a:ext uri="{9D8B030D-6E8A-4147-A177-3AD203B41FA5}">
                      <a16:colId xmlns:a16="http://schemas.microsoft.com/office/drawing/2014/main" val="3743228298"/>
                    </a:ext>
                  </a:extLst>
                </a:gridCol>
              </a:tblGrid>
              <a:tr h="1554480">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2000" kern="1200" spc="0" baseline="0" dirty="0">
                          <a:solidFill>
                            <a:schemeClr val="tx1"/>
                          </a:solidFill>
                          <a:latin typeface="+mj-lt"/>
                          <a:ea typeface="+mn-ea"/>
                          <a:cs typeface="Segoe UI" panose="020B0502040204020203" pitchFamily="34" charset="0"/>
                        </a:rPr>
                        <a:t>Personas</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Segoe UI" panose="020B0502040204020203" pitchFamily="34" charset="0"/>
                        </a:rPr>
                        <a:t>Please describe the user Personas/ that you have identified will be implementing the project or using </a:t>
                      </a:r>
                      <a:r>
                        <a:rPr lang="en-US" sz="1200" i="1" kern="1200" dirty="0">
                          <a:solidFill>
                            <a:schemeClr val="tx1"/>
                          </a:solidFill>
                          <a:latin typeface="+mn-lt"/>
                          <a:ea typeface="+mn-ea"/>
                          <a:cs typeface="Segoe UI" panose="020B0502040204020203" pitchFamily="34" charset="0"/>
                        </a:rPr>
                        <a:t>Customer Insights - Data</a:t>
                      </a:r>
                      <a:r>
                        <a:rPr lang="en-US" sz="1200" kern="1200" dirty="0">
                          <a:solidFill>
                            <a:schemeClr val="tx1"/>
                          </a:solidFill>
                          <a:latin typeface="+mn-lt"/>
                          <a:ea typeface="+mn-ea"/>
                          <a:cs typeface="Segoe UI" panose="020B0502040204020203" pitchFamily="34" charset="0"/>
                        </a:rPr>
                        <a:t> or one of its Activation as defined by the Use Cases; please mention how many of them you would expect per Persona.</a:t>
                      </a:r>
                    </a:p>
                    <a:p>
                      <a:pPr marL="0" marR="0" lvl="0" indent="0" algn="l" defTabSz="932742"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latin typeface="+mn-lt"/>
                        <a:ea typeface="+mn-ea"/>
                        <a:cs typeface="Segoe UI" panose="020B0502040204020203" pitchFamily="34" charset="0"/>
                      </a:endParaRPr>
                    </a:p>
                    <a:p>
                      <a:pPr marL="0" marR="0" lvl="0" indent="0" algn="l" defTabSz="932742" rtl="0" eaLnBrk="1" fontAlgn="auto" latinLnBrk="0" hangingPunct="1">
                        <a:lnSpc>
                          <a:spcPct val="100000"/>
                        </a:lnSpc>
                        <a:spcBef>
                          <a:spcPts val="0"/>
                        </a:spcBef>
                        <a:spcAft>
                          <a:spcPts val="0"/>
                        </a:spcAft>
                        <a:buClrTx/>
                        <a:buSzTx/>
                        <a:buFontTx/>
                        <a:buNone/>
                        <a:tabLst/>
                        <a:defRPr/>
                      </a:pPr>
                      <a:r>
                        <a:rPr lang="en-US" sz="1200" i="1" kern="1200" dirty="0">
                          <a:solidFill>
                            <a:schemeClr val="tx1"/>
                          </a:solidFill>
                          <a:latin typeface="+mn-lt"/>
                          <a:ea typeface="+mn-ea"/>
                          <a:cs typeface="Segoe UI" panose="020B0502040204020203" pitchFamily="34" charset="0"/>
                        </a:rPr>
                        <a:t>For instance:</a:t>
                      </a:r>
                    </a:p>
                    <a:p>
                      <a:pPr marL="171450" marR="0" lvl="0" indent="-1714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i="1" kern="1200" dirty="0">
                          <a:solidFill>
                            <a:schemeClr val="tx1"/>
                          </a:solidFill>
                          <a:latin typeface="+mn-lt"/>
                          <a:ea typeface="+mn-ea"/>
                          <a:cs typeface="Segoe UI" panose="020B0502040204020203" pitchFamily="34" charset="0"/>
                        </a:rPr>
                        <a:t>IT/Administrator: setting up and administering </a:t>
                      </a:r>
                      <a:r>
                        <a:rPr lang="en-US" sz="1200" i="0" kern="1200" dirty="0">
                          <a:solidFill>
                            <a:schemeClr val="tx1"/>
                          </a:solidFill>
                          <a:latin typeface="+mn-lt"/>
                          <a:ea typeface="+mn-ea"/>
                          <a:cs typeface="Segoe UI" panose="020B0502040204020203" pitchFamily="34" charset="0"/>
                        </a:rPr>
                        <a:t>Customer Insights - Data</a:t>
                      </a:r>
                      <a:r>
                        <a:rPr lang="en-US" sz="1200" i="1" kern="1200" dirty="0">
                          <a:solidFill>
                            <a:schemeClr val="tx1"/>
                          </a:solidFill>
                          <a:latin typeface="+mn-lt"/>
                          <a:ea typeface="+mn-ea"/>
                          <a:cs typeface="Segoe UI" panose="020B0502040204020203" pitchFamily="34" charset="0"/>
                        </a:rPr>
                        <a:t> (environment creation, access assignments, etc.)</a:t>
                      </a:r>
                    </a:p>
                    <a:p>
                      <a:pPr marL="171450" marR="0" lvl="0" indent="-1714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i="1" kern="1200" dirty="0">
                          <a:solidFill>
                            <a:schemeClr val="tx1"/>
                          </a:solidFill>
                          <a:latin typeface="+mn-lt"/>
                          <a:ea typeface="+mn-ea"/>
                          <a:cs typeface="Segoe UI" panose="020B0502040204020203" pitchFamily="34" charset="0"/>
                        </a:rPr>
                        <a:t>Data Analysts/Engineer: setting up the Data Sources and associated pipeline/ingestion logic + Profile Unification rules</a:t>
                      </a:r>
                    </a:p>
                    <a:p>
                      <a:pPr marL="171450" marR="0" lvl="0" indent="-1714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i="1" kern="1200" dirty="0">
                          <a:solidFill>
                            <a:schemeClr val="tx1"/>
                          </a:solidFill>
                          <a:latin typeface="+mn-lt"/>
                          <a:ea typeface="+mn-ea"/>
                          <a:cs typeface="Segoe UI" panose="020B0502040204020203" pitchFamily="34" charset="0"/>
                        </a:rPr>
                        <a:t>Marketers: using </a:t>
                      </a:r>
                      <a:r>
                        <a:rPr lang="en-US" sz="1200" i="0" kern="1200" dirty="0">
                          <a:solidFill>
                            <a:schemeClr val="tx1"/>
                          </a:solidFill>
                          <a:latin typeface="+mn-lt"/>
                          <a:ea typeface="+mn-ea"/>
                          <a:cs typeface="Segoe UI" panose="020B0502040204020203" pitchFamily="34" charset="0"/>
                        </a:rPr>
                        <a:t>Customer Insights - Data </a:t>
                      </a:r>
                      <a:r>
                        <a:rPr lang="en-US" sz="1200" i="1" kern="1200" dirty="0">
                          <a:solidFill>
                            <a:schemeClr val="tx1"/>
                          </a:solidFill>
                          <a:latin typeface="+mn-lt"/>
                          <a:ea typeface="+mn-ea"/>
                          <a:cs typeface="Segoe UI" panose="020B0502040204020203" pitchFamily="34" charset="0"/>
                        </a:rPr>
                        <a:t>to build Measures/Segments</a:t>
                      </a:r>
                    </a:p>
                    <a:p>
                      <a:pPr marL="171450" marR="0" lvl="0" indent="-1714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i="1" kern="1200" dirty="0">
                          <a:solidFill>
                            <a:schemeClr val="tx1"/>
                          </a:solidFill>
                          <a:latin typeface="+mn-lt"/>
                          <a:ea typeface="+mn-ea"/>
                          <a:cs typeface="Segoe UI" panose="020B0502040204020203" pitchFamily="34" charset="0"/>
                        </a:rPr>
                        <a:t>Other Business Users that will leverage </a:t>
                      </a:r>
                      <a:r>
                        <a:rPr lang="en-US" sz="1200" i="0" kern="1200" dirty="0">
                          <a:solidFill>
                            <a:schemeClr val="tx1"/>
                          </a:solidFill>
                          <a:latin typeface="+mn-lt"/>
                          <a:ea typeface="+mn-ea"/>
                          <a:cs typeface="Segoe UI" panose="020B0502040204020203" pitchFamily="34" charset="0"/>
                        </a:rPr>
                        <a:t>Customer Insights - Data</a:t>
                      </a:r>
                      <a:r>
                        <a:rPr lang="en-US" sz="1200" i="1" kern="1200" dirty="0">
                          <a:solidFill>
                            <a:schemeClr val="tx1"/>
                          </a:solidFill>
                          <a:latin typeface="+mn-lt"/>
                          <a:ea typeface="+mn-ea"/>
                          <a:cs typeface="Segoe UI" panose="020B0502040204020203" pitchFamily="34" charset="0"/>
                        </a:rPr>
                        <a:t> data but in their own workload (e.g., Sellers in </a:t>
                      </a:r>
                      <a:r>
                        <a:rPr lang="en-US" sz="1200" i="0" kern="1200" dirty="0">
                          <a:solidFill>
                            <a:schemeClr val="tx1"/>
                          </a:solidFill>
                          <a:latin typeface="+mn-lt"/>
                          <a:ea typeface="+mn-ea"/>
                          <a:cs typeface="Segoe UI" panose="020B0502040204020203" pitchFamily="34" charset="0"/>
                        </a:rPr>
                        <a:t>D365 Sales</a:t>
                      </a:r>
                      <a:r>
                        <a:rPr lang="en-US" sz="1200" i="1" kern="1200" dirty="0">
                          <a:solidFill>
                            <a:schemeClr val="tx1"/>
                          </a:solidFill>
                          <a:latin typeface="+mn-lt"/>
                          <a:ea typeface="+mn-ea"/>
                          <a:cs typeface="Segoe UI" panose="020B0502040204020203" pitchFamily="34" charset="0"/>
                        </a:rPr>
                        <a:t> through a dedicated Power App, Business Analysts leveraging BI &amp; Analytics capacities as part of an Activation use case, etc.)</a:t>
                      </a:r>
                    </a:p>
                    <a:p>
                      <a:pPr marL="171450" marR="0" lvl="0" indent="-1714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i="1" kern="1200" dirty="0">
                          <a:solidFill>
                            <a:schemeClr val="tx1"/>
                          </a:solidFill>
                          <a:latin typeface="+mn-lt"/>
                          <a:ea typeface="+mn-ea"/>
                          <a:cs typeface="Segoe UI" panose="020B0502040204020203" pitchFamily="34" charset="0"/>
                        </a:rPr>
                        <a:t>….</a:t>
                      </a:r>
                    </a:p>
                    <a:p>
                      <a:pPr marL="171450" marR="0" lvl="0" indent="-1714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latin typeface="+mn-lt"/>
                        <a:ea typeface="+mn-ea"/>
                        <a:cs typeface="Segoe UI" panose="020B0502040204020203" pitchFamily="34" charset="0"/>
                      </a:endParaRP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43209430"/>
                  </a:ext>
                </a:extLst>
              </a:tr>
              <a:tr h="1005840">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2000" kern="1200" spc="0" baseline="0" dirty="0">
                          <a:solidFill>
                            <a:schemeClr val="tx1"/>
                          </a:solidFill>
                          <a:latin typeface="+mj-lt"/>
                          <a:ea typeface="+mn-ea"/>
                          <a:cs typeface="Segoe UI" panose="020B0502040204020203" pitchFamily="34" charset="0"/>
                        </a:rPr>
                        <a:t>Permissions within Customer Insights</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Segoe UI" panose="020B0502040204020203" pitchFamily="34" charset="0"/>
                        </a:rPr>
                        <a:t>Have you reviewed and identified the Customer Insights permission model and mapped it to the Personas that will be using it?</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895802046"/>
                  </a:ext>
                </a:extLst>
              </a:tr>
              <a:tr h="1280160">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2000" kern="1200" spc="0" baseline="0" dirty="0">
                          <a:solidFill>
                            <a:schemeClr val="tx1"/>
                          </a:solidFill>
                          <a:latin typeface="+mj-lt"/>
                          <a:ea typeface="+mn-ea"/>
                          <a:cs typeface="Segoe UI" panose="020B0502040204020203" pitchFamily="34" charset="0"/>
                        </a:rPr>
                        <a:t>Other Permissions</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Segoe UI" panose="020B0502040204020203" pitchFamily="34" charset="0"/>
                        </a:rPr>
                        <a:t>Have you reviewed the necessary accesses and permissions that will be needed for Personas that are part of the implementation and/or working outside of Customer Insights (e.g., Access to Azure Tenant and Resources for Data Engineers that would build data integration pipeline if needed, etc.)</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326169362"/>
                  </a:ext>
                </a:extLst>
              </a:tr>
            </a:tbl>
          </a:graphicData>
        </a:graphic>
      </p:graphicFrame>
      <p:sp>
        <p:nvSpPr>
          <p:cNvPr id="6" name="Rectangle 5">
            <a:extLst>
              <a:ext uri="{FF2B5EF4-FFF2-40B4-BE49-F238E27FC236}">
                <a16:creationId xmlns:a16="http://schemas.microsoft.com/office/drawing/2014/main" id="{9FF989A4-44A3-DEC2-A99C-92D14023A648}"/>
              </a:ext>
            </a:extLst>
          </p:cNvPr>
          <p:cNvSpPr/>
          <p:nvPr/>
        </p:nvSpPr>
        <p:spPr>
          <a:xfrm>
            <a:off x="6351103" y="4446872"/>
            <a:ext cx="5527444" cy="9144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91440" rtlCol="0" anchor="t"/>
          <a:lstStyle/>
          <a:p>
            <a:pPr algn="ctr"/>
            <a:r>
              <a:rPr lang="en-US" sz="1600" dirty="0">
                <a:solidFill>
                  <a:schemeClr val="tx1"/>
                </a:solidFill>
              </a:rPr>
              <a:t>Add Info</a:t>
            </a:r>
          </a:p>
        </p:txBody>
      </p:sp>
      <p:sp>
        <p:nvSpPr>
          <p:cNvPr id="7" name="Rectangle 6">
            <a:extLst>
              <a:ext uri="{FF2B5EF4-FFF2-40B4-BE49-F238E27FC236}">
                <a16:creationId xmlns:a16="http://schemas.microsoft.com/office/drawing/2014/main" id="{97755520-A182-1D0B-69BA-C21C40B68A1E}"/>
              </a:ext>
            </a:extLst>
          </p:cNvPr>
          <p:cNvSpPr/>
          <p:nvPr/>
        </p:nvSpPr>
        <p:spPr>
          <a:xfrm>
            <a:off x="6351103" y="5457523"/>
            <a:ext cx="5527444" cy="118872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91440" rtlCol="0" anchor="t"/>
          <a:lstStyle/>
          <a:p>
            <a:pPr algn="ctr"/>
            <a:r>
              <a:rPr lang="en-US" sz="1600" dirty="0">
                <a:solidFill>
                  <a:schemeClr val="tx1"/>
                </a:solidFill>
              </a:rPr>
              <a:t>Add Info</a:t>
            </a:r>
          </a:p>
        </p:txBody>
      </p:sp>
      <p:sp>
        <p:nvSpPr>
          <p:cNvPr id="4" name="TextBox 3">
            <a:extLst>
              <a:ext uri="{FF2B5EF4-FFF2-40B4-BE49-F238E27FC236}">
                <a16:creationId xmlns:a16="http://schemas.microsoft.com/office/drawing/2014/main" id="{A7B24C90-975A-D05A-4DA2-78FC63CD2F61}"/>
              </a:ext>
            </a:extLst>
          </p:cNvPr>
          <p:cNvSpPr txBox="1"/>
          <p:nvPr/>
        </p:nvSpPr>
        <p:spPr>
          <a:xfrm flipH="1">
            <a:off x="10994314" y="6664072"/>
            <a:ext cx="1175450" cy="169277"/>
          </a:xfrm>
          <a:prstGeom prst="rect">
            <a:avLst/>
          </a:prstGeom>
          <a:noFill/>
        </p:spPr>
        <p:txBody>
          <a:bodyPr wrap="square" lIns="0" tIns="0" rIns="0" bIns="0" rtlCol="0">
            <a:spAutoFit/>
          </a:bodyPr>
          <a:lstStyle/>
          <a:p>
            <a:pPr algn="ctr"/>
            <a:r>
              <a:rPr lang="en-US" sz="1100" i="1" dirty="0"/>
              <a:t>(see slide notes)</a:t>
            </a:r>
            <a:endParaRPr lang="en-GB" sz="1100" i="1" dirty="0" err="1"/>
          </a:p>
        </p:txBody>
      </p:sp>
    </p:spTree>
    <p:extLst>
      <p:ext uri="{BB962C8B-B14F-4D97-AF65-F5344CB8AC3E}">
        <p14:creationId xmlns:p14="http://schemas.microsoft.com/office/powerpoint/2010/main" val="2082783270"/>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itle 46">
            <a:extLst>
              <a:ext uri="{FF2B5EF4-FFF2-40B4-BE49-F238E27FC236}">
                <a16:creationId xmlns:a16="http://schemas.microsoft.com/office/drawing/2014/main" id="{1F301958-DE5F-4AB2-97F9-69B1699A128E}"/>
              </a:ext>
            </a:extLst>
          </p:cNvPr>
          <p:cNvSpPr>
            <a:spLocks noGrp="1"/>
          </p:cNvSpPr>
          <p:nvPr>
            <p:ph type="title"/>
          </p:nvPr>
        </p:nvSpPr>
        <p:spPr>
          <a:xfrm>
            <a:off x="588263" y="457200"/>
            <a:ext cx="11018520" cy="553998"/>
          </a:xfrm>
        </p:spPr>
        <p:txBody>
          <a:bodyPr/>
          <a:lstStyle/>
          <a:p>
            <a:pPr algn="l"/>
            <a:r>
              <a:rPr lang="de-DE" sz="3600" dirty="0"/>
              <a:t>Data Access</a:t>
            </a:r>
          </a:p>
        </p:txBody>
      </p:sp>
      <p:sp>
        <p:nvSpPr>
          <p:cNvPr id="2" name="TextBox 1">
            <a:extLst>
              <a:ext uri="{FF2B5EF4-FFF2-40B4-BE49-F238E27FC236}">
                <a16:creationId xmlns:a16="http://schemas.microsoft.com/office/drawing/2014/main" id="{0A871E26-7B01-5D02-17A1-FEC0D2481BE2}"/>
              </a:ext>
            </a:extLst>
          </p:cNvPr>
          <p:cNvSpPr txBox="1"/>
          <p:nvPr/>
        </p:nvSpPr>
        <p:spPr>
          <a:xfrm>
            <a:off x="1039912" y="222255"/>
            <a:ext cx="716543" cy="246221"/>
          </a:xfrm>
          <a:prstGeom prst="rect">
            <a:avLst/>
          </a:prstGeom>
          <a:noFill/>
        </p:spPr>
        <p:txBody>
          <a:bodyPr wrap="none" lIns="0" tIns="0" rIns="0" bIns="0" rtlCol="0">
            <a:spAutoFit/>
          </a:bodyPr>
          <a:lstStyle/>
          <a:p>
            <a:pPr algn="l"/>
            <a:r>
              <a:rPr lang="de-DE" sz="1600" dirty="0">
                <a:solidFill>
                  <a:schemeClr val="tx2"/>
                </a:solidFill>
              </a:rPr>
              <a:t>Security</a:t>
            </a:r>
            <a:endParaRPr sz="1600" dirty="0" err="1">
              <a:solidFill>
                <a:schemeClr val="tx2"/>
              </a:solidFill>
            </a:endParaRPr>
          </a:p>
        </p:txBody>
      </p:sp>
      <p:pic>
        <p:nvPicPr>
          <p:cNvPr id="8" name="Picture 7">
            <a:extLst>
              <a:ext uri="{FF2B5EF4-FFF2-40B4-BE49-F238E27FC236}">
                <a16:creationId xmlns:a16="http://schemas.microsoft.com/office/drawing/2014/main" id="{677F4C94-23D0-C10C-9307-4195F9601352}"/>
              </a:ext>
            </a:extLst>
          </p:cNvPr>
          <p:cNvPicPr>
            <a:picLocks noChangeAspect="1"/>
          </p:cNvPicPr>
          <p:nvPr/>
        </p:nvPicPr>
        <p:blipFill>
          <a:blip r:embed="rId3"/>
          <a:stretch>
            <a:fillRect/>
          </a:stretch>
        </p:blipFill>
        <p:spPr>
          <a:xfrm>
            <a:off x="665001" y="189730"/>
            <a:ext cx="298174" cy="296007"/>
          </a:xfrm>
          <a:prstGeom prst="rect">
            <a:avLst/>
          </a:prstGeom>
        </p:spPr>
      </p:pic>
      <p:sp>
        <p:nvSpPr>
          <p:cNvPr id="10" name="Rectangle 9">
            <a:extLst>
              <a:ext uri="{FF2B5EF4-FFF2-40B4-BE49-F238E27FC236}">
                <a16:creationId xmlns:a16="http://schemas.microsoft.com/office/drawing/2014/main" id="{E443DAFD-BE4B-3053-5C17-FE3989A3B82F}"/>
              </a:ext>
            </a:extLst>
          </p:cNvPr>
          <p:cNvSpPr/>
          <p:nvPr/>
        </p:nvSpPr>
        <p:spPr>
          <a:xfrm>
            <a:off x="8438707" y="0"/>
            <a:ext cx="3753293" cy="443365"/>
          </a:xfrm>
          <a:prstGeom prst="rect">
            <a:avLst/>
          </a:prstGeom>
          <a:solidFill>
            <a:schemeClr val="tx2"/>
          </a:solid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32597">
              <a:defRPr/>
            </a:pPr>
            <a:r>
              <a:rPr lang="en-US" sz="2000">
                <a:solidFill>
                  <a:schemeClr val="bg1"/>
                </a:solidFill>
                <a:latin typeface="+mj-lt"/>
              </a:rPr>
              <a:t>Customer slide (please update)</a:t>
            </a:r>
          </a:p>
        </p:txBody>
      </p:sp>
      <p:sp>
        <p:nvSpPr>
          <p:cNvPr id="3" name="Rectangle 2">
            <a:extLst>
              <a:ext uri="{FF2B5EF4-FFF2-40B4-BE49-F238E27FC236}">
                <a16:creationId xmlns:a16="http://schemas.microsoft.com/office/drawing/2014/main" id="{8D909A7F-77B5-1358-4B0A-00D3C52E0163}"/>
              </a:ext>
            </a:extLst>
          </p:cNvPr>
          <p:cNvSpPr/>
          <p:nvPr/>
        </p:nvSpPr>
        <p:spPr>
          <a:xfrm>
            <a:off x="6351103" y="1198033"/>
            <a:ext cx="5527444" cy="198695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91440" rtlCol="0" anchor="t"/>
          <a:lstStyle/>
          <a:p>
            <a:pPr algn="ctr"/>
            <a:r>
              <a:rPr lang="en-US" sz="1600" dirty="0">
                <a:solidFill>
                  <a:schemeClr val="tx1"/>
                </a:solidFill>
              </a:rPr>
              <a:t>Add Info</a:t>
            </a:r>
          </a:p>
        </p:txBody>
      </p:sp>
      <p:graphicFrame>
        <p:nvGraphicFramePr>
          <p:cNvPr id="5" name="Table 7">
            <a:extLst>
              <a:ext uri="{FF2B5EF4-FFF2-40B4-BE49-F238E27FC236}">
                <a16:creationId xmlns:a16="http://schemas.microsoft.com/office/drawing/2014/main" id="{A6B447BF-8E74-563E-077D-6D2D46A64937}"/>
              </a:ext>
            </a:extLst>
          </p:cNvPr>
          <p:cNvGraphicFramePr>
            <a:graphicFrameLocks noGrp="1"/>
          </p:cNvGraphicFramePr>
          <p:nvPr>
            <p:extLst>
              <p:ext uri="{D42A27DB-BD31-4B8C-83A1-F6EECF244321}">
                <p14:modId xmlns:p14="http://schemas.microsoft.com/office/powerpoint/2010/main" val="409179056"/>
              </p:ext>
            </p:extLst>
          </p:nvPr>
        </p:nvGraphicFramePr>
        <p:xfrm>
          <a:off x="168167" y="1250131"/>
          <a:ext cx="5917480" cy="5516880"/>
        </p:xfrm>
        <a:graphic>
          <a:graphicData uri="http://schemas.openxmlformats.org/drawingml/2006/table">
            <a:tbl>
              <a:tblPr>
                <a:tableStyleId>{5940675A-B579-460E-94D1-54222C63F5DA}</a:tableStyleId>
              </a:tblPr>
              <a:tblGrid>
                <a:gridCol w="5917480">
                  <a:extLst>
                    <a:ext uri="{9D8B030D-6E8A-4147-A177-3AD203B41FA5}">
                      <a16:colId xmlns:a16="http://schemas.microsoft.com/office/drawing/2014/main" val="3743228298"/>
                    </a:ext>
                  </a:extLst>
                </a:gridCol>
              </a:tblGrid>
              <a:tr h="2011680">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2000" kern="1200" spc="0" baseline="0" dirty="0">
                          <a:solidFill>
                            <a:schemeClr val="tx1"/>
                          </a:solidFill>
                          <a:latin typeface="+mj-lt"/>
                          <a:ea typeface="+mn-ea"/>
                          <a:cs typeface="Segoe UI" panose="020B0502040204020203" pitchFamily="34" charset="0"/>
                        </a:rPr>
                        <a:t>Role-Based Access Control - Business Model</a:t>
                      </a:r>
                    </a:p>
                    <a:p>
                      <a:pPr marL="0" marR="0" lvl="0" indent="0" algn="l" defTabSz="932742" rtl="0" eaLnBrk="1" fontAlgn="auto" latinLnBrk="0" hangingPunct="1">
                        <a:lnSpc>
                          <a:spcPct val="100000"/>
                        </a:lnSpc>
                        <a:spcBef>
                          <a:spcPts val="0"/>
                        </a:spcBef>
                        <a:spcAft>
                          <a:spcPts val="0"/>
                        </a:spcAft>
                        <a:buClrTx/>
                        <a:buSzTx/>
                        <a:buFontTx/>
                        <a:buNone/>
                        <a:tabLst/>
                        <a:defRPr/>
                      </a:pPr>
                      <a:endParaRPr lang="en-US" sz="1200" i="0" kern="1200" dirty="0">
                        <a:solidFill>
                          <a:schemeClr val="tx1"/>
                        </a:solidFill>
                        <a:latin typeface="+mn-lt"/>
                        <a:ea typeface="+mn-ea"/>
                        <a:cs typeface="Segoe UI" panose="020B0502040204020203" pitchFamily="34" charset="0"/>
                      </a:endParaRPr>
                    </a:p>
                    <a:p>
                      <a:pPr marL="0" marR="0" lvl="0" indent="0" algn="l" defTabSz="932742" rtl="0" eaLnBrk="1" fontAlgn="auto" latinLnBrk="0" hangingPunct="1">
                        <a:lnSpc>
                          <a:spcPct val="100000"/>
                        </a:lnSpc>
                        <a:spcBef>
                          <a:spcPts val="0"/>
                        </a:spcBef>
                        <a:spcAft>
                          <a:spcPts val="0"/>
                        </a:spcAft>
                        <a:buClrTx/>
                        <a:buSzTx/>
                        <a:buFontTx/>
                        <a:buNone/>
                        <a:tabLst/>
                        <a:defRPr/>
                      </a:pPr>
                      <a:r>
                        <a:rPr lang="en-US" sz="1200" i="0" kern="1200" dirty="0">
                          <a:solidFill>
                            <a:schemeClr val="tx1"/>
                          </a:solidFill>
                          <a:latin typeface="+mn-lt"/>
                          <a:ea typeface="+mn-ea"/>
                          <a:cs typeface="Segoe UI" panose="020B0502040204020203" pitchFamily="34" charset="0"/>
                        </a:rPr>
                        <a:t>Have you identified a requirement for different Marketers from different Business Units (e.g., Brand, Country, etc.) to be using the same </a:t>
                      </a:r>
                      <a:r>
                        <a:rPr lang="en-US" sz="1200" i="1" kern="1200" dirty="0">
                          <a:solidFill>
                            <a:schemeClr val="tx1"/>
                          </a:solidFill>
                          <a:latin typeface="+mn-lt"/>
                          <a:ea typeface="+mn-ea"/>
                          <a:cs typeface="Segoe UI" panose="020B0502040204020203" pitchFamily="34" charset="0"/>
                        </a:rPr>
                        <a:t>Customer Insights - Data</a:t>
                      </a:r>
                      <a:r>
                        <a:rPr lang="en-US" sz="1200" i="0" kern="1200" dirty="0">
                          <a:solidFill>
                            <a:schemeClr val="tx1"/>
                          </a:solidFill>
                          <a:latin typeface="+mn-lt"/>
                          <a:ea typeface="+mn-ea"/>
                          <a:cs typeface="Segoe UI" panose="020B0502040204020203" pitchFamily="34" charset="0"/>
                        </a:rPr>
                        <a:t> environment to create Segments on different subsets of Unified Profiles and associated data without access to what doesn’t pertain to their Business Unit?</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1200" i="0" kern="1200" dirty="0">
                          <a:solidFill>
                            <a:schemeClr val="tx1"/>
                          </a:solidFill>
                          <a:latin typeface="+mn-lt"/>
                          <a:ea typeface="+mn-ea"/>
                          <a:cs typeface="Segoe UI" panose="020B0502040204020203" pitchFamily="34" charset="0"/>
                        </a:rPr>
                        <a:t>If so, please describe how your business model works.</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43209430"/>
                  </a:ext>
                </a:extLst>
              </a:tr>
              <a:tr h="1463040">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2000" kern="1200" spc="0" baseline="0" dirty="0">
                          <a:solidFill>
                            <a:schemeClr val="tx1"/>
                          </a:solidFill>
                          <a:latin typeface="+mj-lt"/>
                          <a:ea typeface="+mn-ea"/>
                          <a:cs typeface="Segoe UI" panose="020B0502040204020203" pitchFamily="34" charset="0"/>
                        </a:rPr>
                        <a:t>Role-Based Access Control - Data Model</a:t>
                      </a:r>
                    </a:p>
                    <a:p>
                      <a:pPr marL="0" marR="0" lvl="0" indent="0" algn="l" defTabSz="932742"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latin typeface="+mn-lt"/>
                        <a:ea typeface="+mn-ea"/>
                        <a:cs typeface="Segoe UI" panose="020B0502040204020203" pitchFamily="34" charset="0"/>
                      </a:endParaRPr>
                    </a:p>
                    <a:p>
                      <a:pPr marL="0" marR="0" lvl="0" indent="0" algn="l" defTabSz="932742"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Segoe UI" panose="020B0502040204020203" pitchFamily="34" charset="0"/>
                        </a:rPr>
                        <a:t>If you have such a requirement, do you have an easy and harmonized way of identifying to which Business Unit corresponds each part of Profile datasets where Role-Based Access Control should apply when brought in </a:t>
                      </a:r>
                      <a:r>
                        <a:rPr lang="en-US" sz="1200" i="1" kern="1200" dirty="0">
                          <a:solidFill>
                            <a:schemeClr val="tx1"/>
                          </a:solidFill>
                          <a:latin typeface="+mn-lt"/>
                          <a:ea typeface="+mn-ea"/>
                          <a:cs typeface="Segoe UI" panose="020B0502040204020203" pitchFamily="34" charset="0"/>
                        </a:rPr>
                        <a:t>Customer Insights - Data</a:t>
                      </a:r>
                      <a:r>
                        <a:rPr lang="en-US" sz="1200" kern="1200" dirty="0">
                          <a:solidFill>
                            <a:schemeClr val="tx1"/>
                          </a:solidFill>
                          <a:latin typeface="+mn-lt"/>
                          <a:ea typeface="+mn-ea"/>
                          <a:cs typeface="Segoe UI" panose="020B0502040204020203" pitchFamily="34" charset="0"/>
                        </a:rPr>
                        <a:t>? </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895802046"/>
                  </a:ext>
                </a:extLst>
              </a:tr>
              <a:tr h="2011680">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GB" sz="2000" kern="1200" spc="0" baseline="0" dirty="0">
                          <a:solidFill>
                            <a:schemeClr val="tx1"/>
                          </a:solidFill>
                          <a:latin typeface="+mj-lt"/>
                          <a:ea typeface="+mn-ea"/>
                          <a:cs typeface="Segoe UI" panose="020B0502040204020203" pitchFamily="34" charset="0"/>
                        </a:rPr>
                        <a:t>Personal Identifiable Information - </a:t>
                      </a:r>
                      <a:r>
                        <a:rPr lang="en-US" sz="2000" kern="1200" spc="0" baseline="0" dirty="0">
                          <a:solidFill>
                            <a:schemeClr val="tx1"/>
                          </a:solidFill>
                          <a:latin typeface="+mj-lt"/>
                          <a:ea typeface="+mn-ea"/>
                          <a:cs typeface="Segoe UI" panose="020B0502040204020203" pitchFamily="34" charset="0"/>
                        </a:rPr>
                        <a:t>PII Data</a:t>
                      </a:r>
                    </a:p>
                    <a:p>
                      <a:pPr marL="0" marR="0" lvl="0" indent="0" algn="l" defTabSz="932742"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latin typeface="+mn-lt"/>
                        <a:ea typeface="+mn-ea"/>
                        <a:cs typeface="Segoe UI" panose="020B0502040204020203" pitchFamily="34" charset="0"/>
                      </a:endParaRPr>
                    </a:p>
                    <a:p>
                      <a:pPr marL="0" marR="0" lvl="0" indent="0" algn="l" defTabSz="932742"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Segoe UI" panose="020B0502040204020203" pitchFamily="34" charset="0"/>
                        </a:rPr>
                        <a:t>As a Customer Data Platform, Unifying, Segmenting and Activating profiles based significantly on demographic and PII data, have you validated compliance to policies as it relates to users that will be using this solution?</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Segoe UI" panose="020B0502040204020203" pitchFamily="34" charset="0"/>
                        </a:rPr>
                        <a:t>Do you have specific constraints, in the way PII Data will be made available for </a:t>
                      </a:r>
                      <a:r>
                        <a:rPr lang="en-US" sz="1200" i="1" kern="1200" dirty="0">
                          <a:solidFill>
                            <a:schemeClr val="tx1"/>
                          </a:solidFill>
                          <a:latin typeface="+mn-lt"/>
                          <a:ea typeface="+mn-ea"/>
                          <a:cs typeface="Segoe UI" panose="020B0502040204020203" pitchFamily="34" charset="0"/>
                        </a:rPr>
                        <a:t>Customer Insights - Data</a:t>
                      </a:r>
                      <a:r>
                        <a:rPr lang="en-US" sz="1200" kern="1200" dirty="0">
                          <a:solidFill>
                            <a:schemeClr val="tx1"/>
                          </a:solidFill>
                          <a:latin typeface="+mn-lt"/>
                          <a:ea typeface="+mn-ea"/>
                          <a:cs typeface="Segoe UI" panose="020B0502040204020203" pitchFamily="34" charset="0"/>
                        </a:rPr>
                        <a:t>, its usage within </a:t>
                      </a:r>
                      <a:r>
                        <a:rPr lang="en-US" sz="1200" i="1" kern="1200" dirty="0">
                          <a:solidFill>
                            <a:schemeClr val="tx1"/>
                          </a:solidFill>
                          <a:latin typeface="+mn-lt"/>
                          <a:ea typeface="+mn-ea"/>
                          <a:cs typeface="Segoe UI" panose="020B0502040204020203" pitchFamily="34" charset="0"/>
                        </a:rPr>
                        <a:t>Customer Insights - Data</a:t>
                      </a:r>
                      <a:r>
                        <a:rPr lang="en-US" sz="1200" kern="1200" dirty="0">
                          <a:solidFill>
                            <a:schemeClr val="tx1"/>
                          </a:solidFill>
                          <a:latin typeface="+mn-lt"/>
                          <a:ea typeface="+mn-ea"/>
                          <a:cs typeface="Segoe UI" panose="020B0502040204020203" pitchFamily="34" charset="0"/>
                        </a:rPr>
                        <a:t> itself, or in the way it should be provided to Activation systems or solutions?</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Segoe UI" panose="020B0502040204020203" pitchFamily="34" charset="0"/>
                        </a:rPr>
                        <a:t>Do you have any specific data residency rules of policies to adhere to, be it for PII data or any other data used in this implementation?</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1342625"/>
                  </a:ext>
                </a:extLst>
              </a:tr>
            </a:tbl>
          </a:graphicData>
        </a:graphic>
      </p:graphicFrame>
      <p:sp>
        <p:nvSpPr>
          <p:cNvPr id="6" name="Rectangle 5">
            <a:extLst>
              <a:ext uri="{FF2B5EF4-FFF2-40B4-BE49-F238E27FC236}">
                <a16:creationId xmlns:a16="http://schemas.microsoft.com/office/drawing/2014/main" id="{9FF989A4-44A3-DEC2-A99C-92D14023A648}"/>
              </a:ext>
            </a:extLst>
          </p:cNvPr>
          <p:cNvSpPr/>
          <p:nvPr/>
        </p:nvSpPr>
        <p:spPr>
          <a:xfrm>
            <a:off x="6351103" y="3256909"/>
            <a:ext cx="5527444" cy="147947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91440" rtlCol="0" anchor="t"/>
          <a:lstStyle/>
          <a:p>
            <a:pPr algn="ctr"/>
            <a:r>
              <a:rPr lang="en-US" sz="1600" dirty="0">
                <a:solidFill>
                  <a:schemeClr val="tx1"/>
                </a:solidFill>
              </a:rPr>
              <a:t>Add Info</a:t>
            </a:r>
          </a:p>
        </p:txBody>
      </p:sp>
      <p:sp>
        <p:nvSpPr>
          <p:cNvPr id="4" name="Rectangle 3">
            <a:extLst>
              <a:ext uri="{FF2B5EF4-FFF2-40B4-BE49-F238E27FC236}">
                <a16:creationId xmlns:a16="http://schemas.microsoft.com/office/drawing/2014/main" id="{22B99B7D-896C-F5E6-09DF-B7D0795A9388}"/>
              </a:ext>
            </a:extLst>
          </p:cNvPr>
          <p:cNvSpPr/>
          <p:nvPr/>
        </p:nvSpPr>
        <p:spPr>
          <a:xfrm>
            <a:off x="6351103" y="4809400"/>
            <a:ext cx="5527444" cy="189630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91440" rtlCol="0" anchor="t"/>
          <a:lstStyle/>
          <a:p>
            <a:pPr algn="ctr"/>
            <a:r>
              <a:rPr lang="en-US" sz="1600" dirty="0">
                <a:solidFill>
                  <a:schemeClr val="tx1"/>
                </a:solidFill>
              </a:rPr>
              <a:t>Add Info</a:t>
            </a:r>
          </a:p>
        </p:txBody>
      </p:sp>
    </p:spTree>
    <p:extLst>
      <p:ext uri="{BB962C8B-B14F-4D97-AF65-F5344CB8AC3E}">
        <p14:creationId xmlns:p14="http://schemas.microsoft.com/office/powerpoint/2010/main" val="3417933429"/>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5805" y="2537210"/>
            <a:ext cx="3948684" cy="997196"/>
          </a:xfrm>
        </p:spPr>
        <p:txBody>
          <a:bodyPr/>
          <a:lstStyle/>
          <a:p>
            <a:r>
              <a:rPr lang="en-US" dirty="0"/>
              <a:t>Integration and Extensibility</a:t>
            </a:r>
          </a:p>
        </p:txBody>
      </p:sp>
      <p:sp>
        <p:nvSpPr>
          <p:cNvPr id="4" name="TextBox 3">
            <a:extLst>
              <a:ext uri="{FF2B5EF4-FFF2-40B4-BE49-F238E27FC236}">
                <a16:creationId xmlns:a16="http://schemas.microsoft.com/office/drawing/2014/main" id="{FEC35B14-9FE5-2AD2-7385-1B65480284E2}"/>
              </a:ext>
            </a:extLst>
          </p:cNvPr>
          <p:cNvSpPr txBox="1"/>
          <p:nvPr/>
        </p:nvSpPr>
        <p:spPr>
          <a:xfrm>
            <a:off x="684685" y="3836504"/>
            <a:ext cx="2691634" cy="830997"/>
          </a:xfrm>
          <a:prstGeom prst="rect">
            <a:avLst/>
          </a:prstGeom>
          <a:noFill/>
        </p:spPr>
        <p:txBody>
          <a:bodyPr wrap="none" lIns="0" tIns="0" rIns="0" bIns="0" rtlCol="0">
            <a:spAutoFit/>
          </a:bodyPr>
          <a:lstStyle/>
          <a:p>
            <a:pPr marL="285750" indent="-285750" algn="l">
              <a:buFont typeface="Arial" panose="020B0604020202020204" pitchFamily="34" charset="0"/>
              <a:buChar char="•"/>
            </a:pPr>
            <a:r>
              <a:rPr lang="de-DE" sz="1800" dirty="0"/>
              <a:t>Inbound - Data Sources</a:t>
            </a:r>
          </a:p>
          <a:p>
            <a:pPr marL="285750" indent="-285750">
              <a:buFont typeface="Arial" panose="020B0604020202020204" pitchFamily="34" charset="0"/>
              <a:buChar char="•"/>
            </a:pPr>
            <a:r>
              <a:rPr lang="de-DE" sz="1800" dirty="0"/>
              <a:t>Extensibility</a:t>
            </a:r>
          </a:p>
          <a:p>
            <a:pPr marL="285750" indent="-285750">
              <a:buFont typeface="Arial" panose="020B0604020202020204" pitchFamily="34" charset="0"/>
              <a:buChar char="•"/>
            </a:pPr>
            <a:r>
              <a:rPr lang="de-DE" sz="1800" dirty="0"/>
              <a:t>Outbound - Activations</a:t>
            </a:r>
          </a:p>
        </p:txBody>
      </p:sp>
    </p:spTree>
    <p:extLst>
      <p:ext uri="{BB962C8B-B14F-4D97-AF65-F5344CB8AC3E}">
        <p14:creationId xmlns:p14="http://schemas.microsoft.com/office/powerpoint/2010/main" val="364561122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itle 46">
            <a:extLst>
              <a:ext uri="{FF2B5EF4-FFF2-40B4-BE49-F238E27FC236}">
                <a16:creationId xmlns:a16="http://schemas.microsoft.com/office/drawing/2014/main" id="{1F301958-DE5F-4AB2-97F9-69B1699A128E}"/>
              </a:ext>
            </a:extLst>
          </p:cNvPr>
          <p:cNvSpPr>
            <a:spLocks noGrp="1"/>
          </p:cNvSpPr>
          <p:nvPr>
            <p:ph type="title"/>
          </p:nvPr>
        </p:nvSpPr>
        <p:spPr>
          <a:xfrm>
            <a:off x="588263" y="457200"/>
            <a:ext cx="11018520" cy="553998"/>
          </a:xfrm>
        </p:spPr>
        <p:txBody>
          <a:bodyPr/>
          <a:lstStyle/>
          <a:p>
            <a:r>
              <a:rPr lang="en-US" dirty="0"/>
              <a:t>Inbound - Data Source 1</a:t>
            </a:r>
          </a:p>
        </p:txBody>
      </p:sp>
      <p:sp>
        <p:nvSpPr>
          <p:cNvPr id="2" name="TextBox 1">
            <a:extLst>
              <a:ext uri="{FF2B5EF4-FFF2-40B4-BE49-F238E27FC236}">
                <a16:creationId xmlns:a16="http://schemas.microsoft.com/office/drawing/2014/main" id="{0A871E26-7B01-5D02-17A1-FEC0D2481BE2}"/>
              </a:ext>
            </a:extLst>
          </p:cNvPr>
          <p:cNvSpPr txBox="1"/>
          <p:nvPr/>
        </p:nvSpPr>
        <p:spPr>
          <a:xfrm>
            <a:off x="1039912" y="222255"/>
            <a:ext cx="2596865" cy="246221"/>
          </a:xfrm>
          <a:prstGeom prst="rect">
            <a:avLst/>
          </a:prstGeom>
          <a:noFill/>
        </p:spPr>
        <p:txBody>
          <a:bodyPr wrap="none" lIns="0" tIns="0" rIns="0" bIns="0" rtlCol="0">
            <a:spAutoFit/>
          </a:bodyPr>
          <a:lstStyle/>
          <a:p>
            <a:pPr>
              <a:defRPr/>
            </a:pPr>
            <a:r>
              <a:rPr lang="de-DE" sz="1600" dirty="0">
                <a:solidFill>
                  <a:schemeClr val="tx2"/>
                </a:solidFill>
              </a:rPr>
              <a:t>Integration and Extensibility</a:t>
            </a:r>
          </a:p>
        </p:txBody>
      </p:sp>
      <p:sp>
        <p:nvSpPr>
          <p:cNvPr id="5" name="Rectangle 4">
            <a:extLst>
              <a:ext uri="{FF2B5EF4-FFF2-40B4-BE49-F238E27FC236}">
                <a16:creationId xmlns:a16="http://schemas.microsoft.com/office/drawing/2014/main" id="{CCAE18DC-D7E0-0B7B-8851-689FF9D108EB}"/>
              </a:ext>
            </a:extLst>
          </p:cNvPr>
          <p:cNvSpPr/>
          <p:nvPr/>
        </p:nvSpPr>
        <p:spPr>
          <a:xfrm>
            <a:off x="6545413" y="1011198"/>
            <a:ext cx="5527444" cy="277213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91440" rtlCol="0" anchor="t"/>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a:ea typeface="+mn-ea"/>
                <a:cs typeface="+mn-cs"/>
              </a:rPr>
              <a:t>Add Info</a:t>
            </a:r>
          </a:p>
        </p:txBody>
      </p:sp>
      <p:graphicFrame>
        <p:nvGraphicFramePr>
          <p:cNvPr id="6" name="Table 7">
            <a:extLst>
              <a:ext uri="{FF2B5EF4-FFF2-40B4-BE49-F238E27FC236}">
                <a16:creationId xmlns:a16="http://schemas.microsoft.com/office/drawing/2014/main" id="{0FDA4A7D-58B8-E16A-B646-2FC109C9A7D2}"/>
              </a:ext>
            </a:extLst>
          </p:cNvPr>
          <p:cNvGraphicFramePr>
            <a:graphicFrameLocks noGrp="1"/>
          </p:cNvGraphicFramePr>
          <p:nvPr>
            <p:extLst>
              <p:ext uri="{D42A27DB-BD31-4B8C-83A1-F6EECF244321}">
                <p14:modId xmlns:p14="http://schemas.microsoft.com/office/powerpoint/2010/main" val="1382542877"/>
              </p:ext>
            </p:extLst>
          </p:nvPr>
        </p:nvGraphicFramePr>
        <p:xfrm>
          <a:off x="168166" y="1032961"/>
          <a:ext cx="6278353" cy="5760720"/>
        </p:xfrm>
        <a:graphic>
          <a:graphicData uri="http://schemas.openxmlformats.org/drawingml/2006/table">
            <a:tbl>
              <a:tblPr>
                <a:tableStyleId>{5940675A-B579-460E-94D1-54222C63F5DA}</a:tableStyleId>
              </a:tblPr>
              <a:tblGrid>
                <a:gridCol w="6278353">
                  <a:extLst>
                    <a:ext uri="{9D8B030D-6E8A-4147-A177-3AD203B41FA5}">
                      <a16:colId xmlns:a16="http://schemas.microsoft.com/office/drawing/2014/main" val="3743228298"/>
                    </a:ext>
                  </a:extLst>
                </a:gridCol>
              </a:tblGrid>
              <a:tr h="2743200">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800" kern="1200" spc="0" baseline="0" dirty="0">
                          <a:solidFill>
                            <a:schemeClr val="tx1"/>
                          </a:solidFill>
                          <a:latin typeface="+mj-lt"/>
                          <a:ea typeface="+mn-ea"/>
                          <a:cs typeface="Segoe UI" panose="020B0502040204020203" pitchFamily="34" charset="0"/>
                        </a:rPr>
                        <a:t>Data Source</a:t>
                      </a:r>
                    </a:p>
                    <a:p>
                      <a:pPr marL="0" marR="0" lvl="0" indent="0" algn="l" defTabSz="932742"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150" i="0" kern="1200" dirty="0">
                          <a:solidFill>
                            <a:schemeClr val="tx1"/>
                          </a:solidFill>
                          <a:latin typeface="+mn-lt"/>
                          <a:ea typeface="+mn-ea"/>
                          <a:cs typeface="Segoe UI" panose="020B0502040204020203" pitchFamily="34" charset="0"/>
                        </a:rPr>
                        <a:t>Please provide:</a:t>
                      </a:r>
                    </a:p>
                    <a:p>
                      <a:pPr marL="171450" marR="0" lvl="0" indent="-1714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50" i="0" kern="1200" dirty="0">
                          <a:solidFill>
                            <a:schemeClr val="tx1"/>
                          </a:solidFill>
                          <a:latin typeface="+mn-lt"/>
                          <a:ea typeface="+mn-ea"/>
                          <a:cs typeface="Segoe UI" panose="020B0502040204020203" pitchFamily="34" charset="0"/>
                        </a:rPr>
                        <a:t>Name and quick functional description</a:t>
                      </a:r>
                    </a:p>
                    <a:p>
                      <a:pPr marL="171450" marR="0" lvl="0" indent="-1714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50" i="0" kern="1200" dirty="0">
                          <a:solidFill>
                            <a:schemeClr val="tx1"/>
                          </a:solidFill>
                          <a:latin typeface="+mn-lt"/>
                          <a:ea typeface="+mn-ea"/>
                          <a:cs typeface="Segoe UI" panose="020B0502040204020203" pitchFamily="34" charset="0"/>
                        </a:rPr>
                        <a:t>Number of resulting Tables</a:t>
                      </a:r>
                    </a:p>
                    <a:p>
                      <a:pPr marL="171450" marR="0" lvl="0" indent="-1714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50" i="0" kern="1200" dirty="0">
                          <a:solidFill>
                            <a:schemeClr val="tx1"/>
                          </a:solidFill>
                          <a:latin typeface="+mn-lt"/>
                          <a:ea typeface="+mn-ea"/>
                          <a:cs typeface="Segoe UI" panose="020B0502040204020203" pitchFamily="34" charset="0"/>
                        </a:rPr>
                        <a:t>Data source type (e.g., Azure Data Lake Storage Gen2, Microsoft Power Query, etc.)</a:t>
                      </a:r>
                    </a:p>
                    <a:p>
                      <a:pPr marL="171450" marR="0" lvl="0" indent="-1714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50" i="0" kern="1200" dirty="0">
                          <a:solidFill>
                            <a:schemeClr val="tx1"/>
                          </a:solidFill>
                          <a:latin typeface="+mn-lt"/>
                          <a:ea typeface="+mn-ea"/>
                          <a:cs typeface="Segoe UI" panose="020B0502040204020203" pitchFamily="34" charset="0"/>
                        </a:rPr>
                        <a:t>And, for each Data Source System contributing to this </a:t>
                      </a:r>
                      <a:r>
                        <a:rPr lang="en-US" sz="1150" i="1" kern="1200" dirty="0">
                          <a:solidFill>
                            <a:schemeClr val="tx1"/>
                          </a:solidFill>
                          <a:latin typeface="+mn-lt"/>
                          <a:ea typeface="+mn-ea"/>
                          <a:cs typeface="Segoe UI" panose="020B0502040204020203" pitchFamily="34" charset="0"/>
                        </a:rPr>
                        <a:t>Customer Insights - Data</a:t>
                      </a:r>
                      <a:r>
                        <a:rPr lang="en-US" sz="1150" i="0" kern="1200" dirty="0">
                          <a:solidFill>
                            <a:schemeClr val="tx1"/>
                          </a:solidFill>
                          <a:latin typeface="+mn-lt"/>
                          <a:ea typeface="+mn-ea"/>
                          <a:cs typeface="Segoe UI" panose="020B0502040204020203" pitchFamily="34" charset="0"/>
                        </a:rPr>
                        <a:t> Data Source:  </a:t>
                      </a:r>
                    </a:p>
                    <a:p>
                      <a:pPr marL="637821" marR="0" lvl="1" indent="-1714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50" i="0" kern="1200" dirty="0">
                          <a:solidFill>
                            <a:schemeClr val="tx1"/>
                          </a:solidFill>
                          <a:latin typeface="+mn-lt"/>
                          <a:ea typeface="+mn-ea"/>
                          <a:cs typeface="Segoe UI" panose="020B0502040204020203" pitchFamily="34" charset="0"/>
                        </a:rPr>
                        <a:t>Name</a:t>
                      </a:r>
                    </a:p>
                    <a:p>
                      <a:pPr marL="637821" marR="0" lvl="1" indent="-1714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50" i="0" kern="1200" dirty="0">
                          <a:solidFill>
                            <a:schemeClr val="tx1"/>
                          </a:solidFill>
                          <a:latin typeface="+mn-lt"/>
                          <a:ea typeface="+mn-ea"/>
                          <a:cs typeface="Segoe UI" panose="020B0502040204020203" pitchFamily="34" charset="0"/>
                        </a:rPr>
                        <a:t>Type (e.g., application, data warehouse,  data lake, etc.)</a:t>
                      </a:r>
                    </a:p>
                    <a:p>
                      <a:pPr marL="637821" marR="0" lvl="1" indent="-1714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50" i="0" kern="1200" dirty="0">
                          <a:solidFill>
                            <a:schemeClr val="tx1"/>
                          </a:solidFill>
                          <a:latin typeface="+mn-lt"/>
                          <a:ea typeface="+mn-ea"/>
                          <a:cs typeface="Segoe UI" panose="020B0502040204020203" pitchFamily="34" charset="0"/>
                        </a:rPr>
                        <a:t>Data storage / access (e.g., Azure SQL database, ADLS Gen2, APIs, etc.)</a:t>
                      </a:r>
                    </a:p>
                    <a:p>
                      <a:pPr marL="637821" marR="0" lvl="1" indent="-1714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50" i="0" kern="1200" dirty="0">
                          <a:solidFill>
                            <a:schemeClr val="tx1"/>
                          </a:solidFill>
                          <a:latin typeface="+mn-lt"/>
                          <a:ea typeface="+mn-ea"/>
                          <a:cs typeface="Segoe UI" panose="020B0502040204020203" pitchFamily="34" charset="0"/>
                        </a:rPr>
                        <a:t>Is it properly sized and licensed to cope with the querying load?</a:t>
                      </a:r>
                    </a:p>
                    <a:p>
                      <a:pPr marL="637821" marR="0" lvl="1" indent="-1714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50" i="0" kern="1200" dirty="0">
                          <a:solidFill>
                            <a:schemeClr val="tx1"/>
                          </a:solidFill>
                          <a:latin typeface="+mn-lt"/>
                          <a:ea typeface="+mn-ea"/>
                          <a:cs typeface="Segoe UI" panose="020B0502040204020203" pitchFamily="34" charset="0"/>
                        </a:rPr>
                        <a:t>Format (e.g., SQL Tables or View, .csv files, .parquet files, full/incremental etc.)</a:t>
                      </a:r>
                    </a:p>
                    <a:p>
                      <a:pPr marL="637821" marR="0" lvl="1" indent="-1714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50" i="0" kern="1200" dirty="0">
                          <a:solidFill>
                            <a:schemeClr val="tx1"/>
                          </a:solidFill>
                          <a:latin typeface="+mn-lt"/>
                          <a:ea typeface="+mn-ea"/>
                          <a:cs typeface="Segoe UI" panose="020B0502040204020203" pitchFamily="34" charset="0"/>
                        </a:rPr>
                        <a:t>Authentication kind</a:t>
                      </a:r>
                    </a:p>
                    <a:p>
                      <a:pPr marL="637821" marR="0" lvl="1" indent="-1714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50" i="0" kern="1200" dirty="0">
                          <a:solidFill>
                            <a:schemeClr val="tx1"/>
                          </a:solidFill>
                          <a:latin typeface="+mn-lt"/>
                          <a:ea typeface="+mn-ea"/>
                          <a:cs typeface="Segoe UI" panose="020B0502040204020203" pitchFamily="34" charset="0"/>
                        </a:rPr>
                        <a:t>Location (e.g., Azure Data Center Region, etc.) and Network (e.g., Firewalled, etc.)</a:t>
                      </a:r>
                    </a:p>
                    <a:p>
                      <a:pPr marL="637821" marR="0" lvl="1" indent="-1714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50" i="0" kern="1200" dirty="0">
                          <a:solidFill>
                            <a:schemeClr val="tx1"/>
                          </a:solidFill>
                          <a:latin typeface="+mn-lt"/>
                          <a:ea typeface="+mn-ea"/>
                          <a:cs typeface="Segoe UI" panose="020B0502040204020203" pitchFamily="34" charset="0"/>
                        </a:rPr>
                        <a:t>If using Microsoft Power Query, which specific Connector</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43209430"/>
                  </a:ext>
                </a:extLst>
              </a:tr>
              <a:tr h="3017520">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800" kern="1200" spc="0" baseline="0" dirty="0">
                          <a:solidFill>
                            <a:schemeClr val="tx1"/>
                          </a:solidFill>
                          <a:latin typeface="+mj-lt"/>
                          <a:ea typeface="+mn-ea"/>
                          <a:cs typeface="Segoe UI" panose="020B0502040204020203" pitchFamily="34" charset="0"/>
                        </a:rPr>
                        <a:t>Tables</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1150" i="0" kern="1200" dirty="0">
                          <a:solidFill>
                            <a:schemeClr val="tx1"/>
                          </a:solidFill>
                          <a:latin typeface="+mn-lt"/>
                          <a:ea typeface="+mn-ea"/>
                          <a:cs typeface="Segoe UI" panose="020B0502040204020203" pitchFamily="34" charset="0"/>
                        </a:rPr>
                        <a:t>For each resulting Table as it will appear in Customer Insights, please provide:</a:t>
                      </a:r>
                    </a:p>
                    <a:p>
                      <a:pPr marL="171450" marR="0" lvl="0" indent="-1714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50" i="0" kern="1200" dirty="0">
                          <a:solidFill>
                            <a:schemeClr val="tx1"/>
                          </a:solidFill>
                          <a:latin typeface="+mn-lt"/>
                          <a:ea typeface="+mn-ea"/>
                          <a:cs typeface="Segoe UI" panose="020B0502040204020203" pitchFamily="34" charset="0"/>
                        </a:rPr>
                        <a:t>Name and quick functional description</a:t>
                      </a:r>
                    </a:p>
                    <a:p>
                      <a:pPr marL="171450" marR="0" lvl="0" indent="-1714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50" i="0" kern="1200" dirty="0">
                          <a:solidFill>
                            <a:schemeClr val="tx1"/>
                          </a:solidFill>
                          <a:latin typeface="+mn-lt"/>
                          <a:ea typeface="+mn-ea"/>
                          <a:cs typeface="Segoe UI" panose="020B0502040204020203" pitchFamily="34" charset="0"/>
                        </a:rPr>
                        <a:t>Usage (i.e., Profile, Activity, Supporting)</a:t>
                      </a:r>
                    </a:p>
                    <a:p>
                      <a:pPr marL="171450" marR="0" lvl="0" indent="-1714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150" i="0" kern="1200" dirty="0">
                          <a:solidFill>
                            <a:schemeClr val="tx1"/>
                          </a:solidFill>
                          <a:latin typeface="+mn-lt"/>
                          <a:ea typeface="+mn-ea"/>
                          <a:cs typeface="Segoe UI" panose="020B0502040204020203" pitchFamily="34" charset="0"/>
                        </a:rPr>
                        <a:t>Volume: number of records, depth of history, estimate of growth (i.e., records/per month); n</a:t>
                      </a:r>
                      <a:r>
                        <a:rPr lang="en-US" sz="1150" i="0" kern="1200" dirty="0">
                          <a:solidFill>
                            <a:schemeClr val="tx1"/>
                          </a:solidFill>
                          <a:latin typeface="+mn-lt"/>
                          <a:ea typeface="+mn-ea"/>
                          <a:cs typeface="Segoe UI" panose="020B0502040204020203" pitchFamily="34" charset="0"/>
                        </a:rPr>
                        <a:t>umber of attributes.</a:t>
                      </a:r>
                    </a:p>
                    <a:p>
                      <a:pPr marL="171450" marR="0" lvl="0" indent="-1714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50" i="0" kern="1200" dirty="0">
                          <a:solidFill>
                            <a:schemeClr val="tx1"/>
                          </a:solidFill>
                          <a:latin typeface="+mn-lt"/>
                          <a:ea typeface="+mn-ea"/>
                          <a:cs typeface="Segoe UI" panose="020B0502040204020203" pitchFamily="34" charset="0"/>
                        </a:rPr>
                        <a:t>Freshness requirement in </a:t>
                      </a:r>
                      <a:r>
                        <a:rPr lang="en-US" sz="1150" i="1" kern="1200" dirty="0">
                          <a:solidFill>
                            <a:schemeClr val="tx1"/>
                          </a:solidFill>
                          <a:latin typeface="+mn-lt"/>
                          <a:ea typeface="+mn-ea"/>
                          <a:cs typeface="Segoe UI" panose="020B0502040204020203" pitchFamily="34" charset="0"/>
                        </a:rPr>
                        <a:t>Customer Insights - Data</a:t>
                      </a:r>
                      <a:r>
                        <a:rPr lang="en-US" sz="1150" i="0" kern="1200" dirty="0">
                          <a:solidFill>
                            <a:schemeClr val="tx1"/>
                          </a:solidFill>
                          <a:latin typeface="+mn-lt"/>
                          <a:ea typeface="+mn-ea"/>
                          <a:cs typeface="Segoe UI" panose="020B0502040204020203" pitchFamily="34" charset="0"/>
                        </a:rPr>
                        <a:t> (e.g., “every x hours”, “at 9am daily”, etc.)</a:t>
                      </a:r>
                    </a:p>
                    <a:p>
                      <a:pPr marL="171450" marR="0" lvl="0" indent="-1714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150" i="0" kern="1200" dirty="0">
                          <a:solidFill>
                            <a:schemeClr val="tx1"/>
                          </a:solidFill>
                          <a:latin typeface="+mn-lt"/>
                          <a:ea typeface="+mn-ea"/>
                          <a:cs typeface="Segoe UI" panose="020B0502040204020203" pitchFamily="34" charset="0"/>
                        </a:rPr>
                        <a:t>PK granularity (e.g., Contact, Sales Order Header, Sales Order Line, etc.)</a:t>
                      </a:r>
                    </a:p>
                    <a:p>
                      <a:pPr marL="171450" marR="0" lvl="0" indent="-1714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150" i="0" kern="1200" dirty="0">
                          <a:solidFill>
                            <a:schemeClr val="tx1"/>
                          </a:solidFill>
                          <a:latin typeface="+mn-lt"/>
                          <a:ea typeface="+mn-ea"/>
                          <a:cs typeface="Segoe UI" panose="020B0502040204020203" pitchFamily="34" charset="0"/>
                        </a:rPr>
                        <a:t>If an Activity Table, presence of FK to a Profile Table?</a:t>
                      </a:r>
                    </a:p>
                    <a:p>
                      <a:pPr marL="0" marR="0" lvl="0" indent="0" algn="l" defTabSz="932742"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150" i="0" kern="1200" dirty="0">
                          <a:solidFill>
                            <a:schemeClr val="tx1"/>
                          </a:solidFill>
                          <a:latin typeface="+mn-lt"/>
                          <a:ea typeface="+mn-ea"/>
                          <a:cs typeface="Segoe UI" panose="020B0502040204020203" pitchFamily="34" charset="0"/>
                        </a:rPr>
                        <a:t>And please describe how this resulting Table will be created:</a:t>
                      </a:r>
                    </a:p>
                    <a:p>
                      <a:pPr marL="171450" marR="0" lvl="0" indent="-1714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50" i="0" kern="1200" dirty="0">
                          <a:solidFill>
                            <a:schemeClr val="tx1"/>
                          </a:solidFill>
                          <a:latin typeface="+mn-lt"/>
                          <a:ea typeface="+mn-ea"/>
                          <a:cs typeface="Segoe UI" panose="020B0502040204020203" pitchFamily="34" charset="0"/>
                        </a:rPr>
                        <a:t>Dataset(s) contributing and level of required data wrangling (e.g., record/column  filtering, column renaming, calculated columns, aggregations, cross-dataset joins or lookups, etc.)</a:t>
                      </a:r>
                    </a:p>
                    <a:p>
                      <a:pPr marL="171450" marR="0" lvl="0" indent="-1714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50" i="0" kern="1200" dirty="0">
                          <a:solidFill>
                            <a:schemeClr val="tx1"/>
                          </a:solidFill>
                          <a:latin typeface="+mn-lt"/>
                          <a:ea typeface="+mn-ea"/>
                          <a:cs typeface="Segoe UI" panose="020B0502040204020203" pitchFamily="34" charset="0"/>
                        </a:rPr>
                        <a:t>If using Microsoft Power Query, have you validated limits and best practices?</a:t>
                      </a:r>
                    </a:p>
                    <a:p>
                      <a:pPr marL="171450" marR="0" lvl="0" indent="-1714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50" i="0" kern="1200" dirty="0">
                          <a:solidFill>
                            <a:schemeClr val="tx1"/>
                          </a:solidFill>
                          <a:latin typeface="+mn-lt"/>
                          <a:ea typeface="+mn-ea"/>
                          <a:cs typeface="Segoe UI" panose="020B0502040204020203" pitchFamily="34" charset="0"/>
                        </a:rPr>
                        <a:t>If not using Microsoft Power Query (e.g., Azure Data Lake Storage Gen2), which stack will be used for Data Wrangling needs prior to Customer Insights? Have you validated the associated budget and skillsets required as part of this implementation?</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895802046"/>
                  </a:ext>
                </a:extLst>
              </a:tr>
            </a:tbl>
          </a:graphicData>
        </a:graphic>
      </p:graphicFrame>
      <p:sp>
        <p:nvSpPr>
          <p:cNvPr id="8" name="Rectangle 7">
            <a:extLst>
              <a:ext uri="{FF2B5EF4-FFF2-40B4-BE49-F238E27FC236}">
                <a16:creationId xmlns:a16="http://schemas.microsoft.com/office/drawing/2014/main" id="{EEC9B493-20B1-4F5D-8791-43EF0C95879D}"/>
              </a:ext>
            </a:extLst>
          </p:cNvPr>
          <p:cNvSpPr/>
          <p:nvPr/>
        </p:nvSpPr>
        <p:spPr>
          <a:xfrm>
            <a:off x="6545413" y="3872101"/>
            <a:ext cx="5527444" cy="277213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91440" rtlCol="0" anchor="t"/>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a:ea typeface="+mn-ea"/>
                <a:cs typeface="+mn-cs"/>
              </a:rPr>
              <a:t>Add Info</a:t>
            </a:r>
          </a:p>
        </p:txBody>
      </p:sp>
      <p:sp>
        <p:nvSpPr>
          <p:cNvPr id="4" name="Rectangle 3">
            <a:extLst>
              <a:ext uri="{FF2B5EF4-FFF2-40B4-BE49-F238E27FC236}">
                <a16:creationId xmlns:a16="http://schemas.microsoft.com/office/drawing/2014/main" id="{0869E37A-8D20-5FEA-AE14-5ACA99E10A77}"/>
              </a:ext>
            </a:extLst>
          </p:cNvPr>
          <p:cNvSpPr/>
          <p:nvPr/>
        </p:nvSpPr>
        <p:spPr>
          <a:xfrm>
            <a:off x="6202081" y="-4132"/>
            <a:ext cx="5989919" cy="731520"/>
          </a:xfrm>
          <a:prstGeom prst="rect">
            <a:avLst/>
          </a:prstGeom>
          <a:solidFill>
            <a:schemeClr val="tx2"/>
          </a:solid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bold"/>
                <a:ea typeface="+mn-ea"/>
                <a:cs typeface="+mn-cs"/>
              </a:rPr>
              <a:t>Customer slide (please update)</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Semibold"/>
                <a:ea typeface="+mn-ea"/>
                <a:cs typeface="+mn-cs"/>
              </a:rPr>
              <a:t>Duplicate “Data Source 1” Slide per Data Source</a:t>
            </a:r>
          </a:p>
        </p:txBody>
      </p:sp>
      <p:sp>
        <p:nvSpPr>
          <p:cNvPr id="7" name="TextBox 6">
            <a:extLst>
              <a:ext uri="{FF2B5EF4-FFF2-40B4-BE49-F238E27FC236}">
                <a16:creationId xmlns:a16="http://schemas.microsoft.com/office/drawing/2014/main" id="{59F8732C-6610-3E9C-6815-92F29553F668}"/>
              </a:ext>
            </a:extLst>
          </p:cNvPr>
          <p:cNvSpPr txBox="1"/>
          <p:nvPr/>
        </p:nvSpPr>
        <p:spPr>
          <a:xfrm flipH="1">
            <a:off x="10994314" y="6664072"/>
            <a:ext cx="1175450" cy="1692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1" u="none" strike="noStrike" kern="1200" cap="none" spc="0" normalizeH="0" baseline="0" noProof="0" dirty="0">
                <a:ln>
                  <a:noFill/>
                </a:ln>
                <a:solidFill>
                  <a:srgbClr val="000000"/>
                </a:solidFill>
                <a:effectLst/>
                <a:uLnTx/>
                <a:uFillTx/>
                <a:latin typeface="Segoe UI"/>
                <a:ea typeface="+mn-ea"/>
                <a:cs typeface="+mn-cs"/>
              </a:rPr>
              <a:t>(see slide notes)</a:t>
            </a:r>
            <a:endParaRPr kumimoji="0" lang="en-GB" sz="1100" b="0" i="1" u="none" strike="noStrike" kern="1200" cap="none" spc="0" normalizeH="0" baseline="0" noProof="0" dirty="0" err="1">
              <a:ln>
                <a:noFill/>
              </a:ln>
              <a:solidFill>
                <a:srgbClr val="000000"/>
              </a:solidFill>
              <a:effectLst/>
              <a:uLnTx/>
              <a:uFillTx/>
              <a:latin typeface="Segoe UI"/>
              <a:ea typeface="+mn-ea"/>
              <a:cs typeface="+mn-cs"/>
            </a:endParaRPr>
          </a:p>
        </p:txBody>
      </p:sp>
      <p:pic>
        <p:nvPicPr>
          <p:cNvPr id="9" name="Picture 8">
            <a:extLst>
              <a:ext uri="{FF2B5EF4-FFF2-40B4-BE49-F238E27FC236}">
                <a16:creationId xmlns:a16="http://schemas.microsoft.com/office/drawing/2014/main" id="{AF977274-C030-B5CF-12C5-226C22EC846D}"/>
              </a:ext>
            </a:extLst>
          </p:cNvPr>
          <p:cNvPicPr>
            <a:picLocks noChangeAspect="1"/>
          </p:cNvPicPr>
          <p:nvPr/>
        </p:nvPicPr>
        <p:blipFill>
          <a:blip r:embed="rId3"/>
          <a:stretch>
            <a:fillRect/>
          </a:stretch>
        </p:blipFill>
        <p:spPr>
          <a:xfrm>
            <a:off x="662738" y="177153"/>
            <a:ext cx="321749" cy="319410"/>
          </a:xfrm>
          <a:prstGeom prst="rect">
            <a:avLst/>
          </a:prstGeom>
        </p:spPr>
      </p:pic>
    </p:spTree>
    <p:extLst>
      <p:ext uri="{BB962C8B-B14F-4D97-AF65-F5344CB8AC3E}">
        <p14:creationId xmlns:p14="http://schemas.microsoft.com/office/powerpoint/2010/main" val="1415650842"/>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itle 46">
            <a:extLst>
              <a:ext uri="{FF2B5EF4-FFF2-40B4-BE49-F238E27FC236}">
                <a16:creationId xmlns:a16="http://schemas.microsoft.com/office/drawing/2014/main" id="{1F301958-DE5F-4AB2-97F9-69B1699A128E}"/>
              </a:ext>
            </a:extLst>
          </p:cNvPr>
          <p:cNvSpPr>
            <a:spLocks noGrp="1"/>
          </p:cNvSpPr>
          <p:nvPr>
            <p:ph type="title"/>
          </p:nvPr>
        </p:nvSpPr>
        <p:spPr>
          <a:xfrm>
            <a:off x="588263" y="457200"/>
            <a:ext cx="11018520" cy="553998"/>
          </a:xfrm>
        </p:spPr>
        <p:txBody>
          <a:bodyPr/>
          <a:lstStyle/>
          <a:p>
            <a:r>
              <a:rPr lang="en-US" dirty="0"/>
              <a:t>Extensibility - 3</a:t>
            </a:r>
            <a:r>
              <a:rPr lang="en-US" baseline="30000" dirty="0"/>
              <a:t>rd</a:t>
            </a:r>
            <a:r>
              <a:rPr lang="en-US" dirty="0"/>
              <a:t> Party and Custom Enrichments</a:t>
            </a:r>
          </a:p>
        </p:txBody>
      </p:sp>
      <p:sp>
        <p:nvSpPr>
          <p:cNvPr id="2" name="TextBox 1">
            <a:extLst>
              <a:ext uri="{FF2B5EF4-FFF2-40B4-BE49-F238E27FC236}">
                <a16:creationId xmlns:a16="http://schemas.microsoft.com/office/drawing/2014/main" id="{0A871E26-7B01-5D02-17A1-FEC0D2481BE2}"/>
              </a:ext>
            </a:extLst>
          </p:cNvPr>
          <p:cNvSpPr txBox="1"/>
          <p:nvPr/>
        </p:nvSpPr>
        <p:spPr>
          <a:xfrm>
            <a:off x="1039912" y="222255"/>
            <a:ext cx="2510303" cy="246221"/>
          </a:xfrm>
          <a:prstGeom prst="rect">
            <a:avLst/>
          </a:prstGeom>
          <a:noFill/>
        </p:spPr>
        <p:txBody>
          <a:bodyPr wrap="none" lIns="0" tIns="0" rIns="0" bIns="0" rtlCol="0">
            <a:spAutoFit/>
          </a:bodyPr>
          <a:lstStyle/>
          <a:p>
            <a:pPr algn="l"/>
            <a:r>
              <a:rPr lang="de-DE" sz="1600" dirty="0">
                <a:solidFill>
                  <a:schemeClr val="tx2"/>
                </a:solidFill>
              </a:rPr>
              <a:t>Integration and Extensibility</a:t>
            </a:r>
            <a:endParaRPr sz="1600" dirty="0">
              <a:solidFill>
                <a:schemeClr val="tx2"/>
              </a:solidFill>
            </a:endParaRPr>
          </a:p>
        </p:txBody>
      </p:sp>
      <p:sp>
        <p:nvSpPr>
          <p:cNvPr id="10" name="Rectangle 9">
            <a:extLst>
              <a:ext uri="{FF2B5EF4-FFF2-40B4-BE49-F238E27FC236}">
                <a16:creationId xmlns:a16="http://schemas.microsoft.com/office/drawing/2014/main" id="{E443DAFD-BE4B-3053-5C17-FE3989A3B82F}"/>
              </a:ext>
            </a:extLst>
          </p:cNvPr>
          <p:cNvSpPr/>
          <p:nvPr/>
        </p:nvSpPr>
        <p:spPr>
          <a:xfrm>
            <a:off x="8438707" y="0"/>
            <a:ext cx="3753293" cy="443365"/>
          </a:xfrm>
          <a:prstGeom prst="rect">
            <a:avLst/>
          </a:prstGeom>
          <a:solidFill>
            <a:schemeClr val="tx2"/>
          </a:solid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32597">
              <a:defRPr/>
            </a:pPr>
            <a:r>
              <a:rPr lang="en-US" sz="2000">
                <a:solidFill>
                  <a:schemeClr val="bg1"/>
                </a:solidFill>
                <a:latin typeface="+mj-lt"/>
              </a:rPr>
              <a:t>Customer slide (please update)</a:t>
            </a:r>
          </a:p>
        </p:txBody>
      </p:sp>
      <p:sp>
        <p:nvSpPr>
          <p:cNvPr id="3" name="Rectangle 2">
            <a:extLst>
              <a:ext uri="{FF2B5EF4-FFF2-40B4-BE49-F238E27FC236}">
                <a16:creationId xmlns:a16="http://schemas.microsoft.com/office/drawing/2014/main" id="{8D909A7F-77B5-1358-4B0A-00D3C52E0163}"/>
              </a:ext>
            </a:extLst>
          </p:cNvPr>
          <p:cNvSpPr/>
          <p:nvPr/>
        </p:nvSpPr>
        <p:spPr>
          <a:xfrm>
            <a:off x="6351103" y="1238776"/>
            <a:ext cx="5527444" cy="179532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91440" rtlCol="0" anchor="t"/>
          <a:lstStyle/>
          <a:p>
            <a:pPr algn="ctr"/>
            <a:r>
              <a:rPr lang="en-US" sz="1600" dirty="0">
                <a:solidFill>
                  <a:schemeClr val="tx1"/>
                </a:solidFill>
              </a:rPr>
              <a:t>Add Info</a:t>
            </a:r>
          </a:p>
        </p:txBody>
      </p:sp>
      <p:graphicFrame>
        <p:nvGraphicFramePr>
          <p:cNvPr id="5" name="Table 7">
            <a:extLst>
              <a:ext uri="{FF2B5EF4-FFF2-40B4-BE49-F238E27FC236}">
                <a16:creationId xmlns:a16="http://schemas.microsoft.com/office/drawing/2014/main" id="{A6B447BF-8E74-563E-077D-6D2D46A64937}"/>
              </a:ext>
            </a:extLst>
          </p:cNvPr>
          <p:cNvGraphicFramePr>
            <a:graphicFrameLocks noGrp="1"/>
          </p:cNvGraphicFramePr>
          <p:nvPr>
            <p:extLst>
              <p:ext uri="{D42A27DB-BD31-4B8C-83A1-F6EECF244321}">
                <p14:modId xmlns:p14="http://schemas.microsoft.com/office/powerpoint/2010/main" val="242390024"/>
              </p:ext>
            </p:extLst>
          </p:nvPr>
        </p:nvGraphicFramePr>
        <p:xfrm>
          <a:off x="168167" y="1250131"/>
          <a:ext cx="5709349" cy="5364480"/>
        </p:xfrm>
        <a:graphic>
          <a:graphicData uri="http://schemas.openxmlformats.org/drawingml/2006/table">
            <a:tbl>
              <a:tblPr>
                <a:tableStyleId>{5940675A-B579-460E-94D1-54222C63F5DA}</a:tableStyleId>
              </a:tblPr>
              <a:tblGrid>
                <a:gridCol w="5709349">
                  <a:extLst>
                    <a:ext uri="{9D8B030D-6E8A-4147-A177-3AD203B41FA5}">
                      <a16:colId xmlns:a16="http://schemas.microsoft.com/office/drawing/2014/main" val="3743228298"/>
                    </a:ext>
                  </a:extLst>
                </a:gridCol>
              </a:tblGrid>
              <a:tr h="1828800">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900" kern="1200" spc="0" baseline="0" dirty="0">
                          <a:solidFill>
                            <a:schemeClr val="tx1"/>
                          </a:solidFill>
                          <a:latin typeface="+mj-lt"/>
                          <a:ea typeface="+mn-ea"/>
                          <a:cs typeface="Segoe UI" panose="020B0502040204020203" pitchFamily="34" charset="0"/>
                        </a:rPr>
                        <a:t>3rd Party Enrichments</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1150" i="0" kern="1200" dirty="0">
                          <a:solidFill>
                            <a:schemeClr val="tx1"/>
                          </a:solidFill>
                          <a:latin typeface="+mn-lt"/>
                          <a:ea typeface="+mn-ea"/>
                          <a:cs typeface="Segoe UI" panose="020B0502040204020203" pitchFamily="34" charset="0"/>
                        </a:rPr>
                        <a:t>For each 3rd Party Enrichment you intend to use, please describe:</a:t>
                      </a:r>
                    </a:p>
                    <a:p>
                      <a:pPr marL="171450" marR="0" lvl="0" indent="-1714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50" i="0" kern="1200" dirty="0">
                          <a:solidFill>
                            <a:schemeClr val="tx1"/>
                          </a:solidFill>
                          <a:latin typeface="+mn-lt"/>
                          <a:ea typeface="+mn-ea"/>
                          <a:cs typeface="Segoe UI" panose="020B0502040204020203" pitchFamily="34" charset="0"/>
                        </a:rPr>
                        <a:t>Name</a:t>
                      </a:r>
                    </a:p>
                    <a:p>
                      <a:pPr marL="171450" marR="0" lvl="0" indent="-1714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50" i="0" kern="1200" dirty="0">
                          <a:solidFill>
                            <a:schemeClr val="tx1"/>
                          </a:solidFill>
                          <a:latin typeface="+mn-lt"/>
                          <a:ea typeface="+mn-ea"/>
                          <a:cs typeface="Segoe UI" panose="020B0502040204020203" pitchFamily="34" charset="0"/>
                        </a:rPr>
                        <a:t>Which Tables will be enriched (e.g., Data Source Table, Unified Profiles, Segments, etc.)</a:t>
                      </a:r>
                    </a:p>
                    <a:p>
                      <a:pPr marL="171450" marR="0" lvl="0" indent="-1714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50" i="0" kern="1200" dirty="0">
                          <a:solidFill>
                            <a:schemeClr val="tx1"/>
                          </a:solidFill>
                          <a:latin typeface="+mn-lt"/>
                          <a:ea typeface="+mn-ea"/>
                          <a:cs typeface="Segoe UI" panose="020B0502040204020203" pitchFamily="34" charset="0"/>
                        </a:rPr>
                        <a:t>Do you intend to execute this Enrichment with each </a:t>
                      </a:r>
                      <a:r>
                        <a:rPr lang="en-US" sz="1150" i="1" kern="1200" dirty="0">
                          <a:solidFill>
                            <a:schemeClr val="tx1"/>
                          </a:solidFill>
                          <a:latin typeface="+mn-lt"/>
                          <a:ea typeface="+mn-ea"/>
                          <a:cs typeface="Segoe UI" panose="020B0502040204020203" pitchFamily="34" charset="0"/>
                        </a:rPr>
                        <a:t>Customer Insights - Data</a:t>
                      </a:r>
                      <a:r>
                        <a:rPr lang="en-US" sz="1150" i="0" kern="1200" dirty="0">
                          <a:solidFill>
                            <a:schemeClr val="tx1"/>
                          </a:solidFill>
                          <a:latin typeface="+mn-lt"/>
                          <a:ea typeface="+mn-ea"/>
                          <a:cs typeface="Segoe UI" panose="020B0502040204020203" pitchFamily="34" charset="0"/>
                        </a:rPr>
                        <a:t> end-to-end refresh or more periodically/on-demand? Will this conform to volume and licensing entitlements with the provider?</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43209430"/>
                  </a:ext>
                </a:extLst>
              </a:tr>
              <a:tr h="1074704">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900" kern="1200" spc="0" baseline="0" dirty="0">
                          <a:solidFill>
                            <a:schemeClr val="tx1"/>
                          </a:solidFill>
                          <a:latin typeface="+mj-lt"/>
                          <a:ea typeface="+mn-ea"/>
                          <a:cs typeface="Segoe UI" panose="020B0502040204020203" pitchFamily="34" charset="0"/>
                        </a:rPr>
                        <a:t>Custom Enrichments</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1150" i="0" kern="1200" dirty="0">
                          <a:solidFill>
                            <a:schemeClr val="tx1"/>
                          </a:solidFill>
                          <a:latin typeface="+mn-lt"/>
                          <a:ea typeface="+mn-ea"/>
                          <a:cs typeface="Segoe UI" panose="020B0502040204020203" pitchFamily="34" charset="0"/>
                        </a:rPr>
                        <a:t>Who is the enrichment Provider?</a:t>
                      </a:r>
                    </a:p>
                    <a:p>
                      <a:pPr marL="0" marR="0" lvl="0" indent="0" algn="l" defTabSz="932742" rtl="0" eaLnBrk="1" fontAlgn="auto" latinLnBrk="0" hangingPunct="1">
                        <a:lnSpc>
                          <a:spcPct val="100000"/>
                        </a:lnSpc>
                        <a:spcBef>
                          <a:spcPts val="0"/>
                        </a:spcBef>
                        <a:spcAft>
                          <a:spcPts val="0"/>
                        </a:spcAft>
                        <a:buClrTx/>
                        <a:buSzTx/>
                        <a:buFontTx/>
                        <a:buNone/>
                        <a:tabLst/>
                        <a:defRPr/>
                      </a:pPr>
                      <a:endParaRPr lang="en-US" sz="1150" i="0" kern="1200" dirty="0">
                        <a:solidFill>
                          <a:schemeClr val="tx1"/>
                        </a:solidFill>
                        <a:latin typeface="+mn-lt"/>
                        <a:ea typeface="+mn-ea"/>
                        <a:cs typeface="Segoe UI" panose="020B0502040204020203" pitchFamily="34" charset="0"/>
                      </a:endParaRPr>
                    </a:p>
                    <a:p>
                      <a:pPr marL="0" marR="0" lvl="0" indent="0" algn="l" defTabSz="932742" rtl="0" eaLnBrk="1" fontAlgn="auto" latinLnBrk="0" hangingPunct="1">
                        <a:lnSpc>
                          <a:spcPct val="100000"/>
                        </a:lnSpc>
                        <a:spcBef>
                          <a:spcPts val="0"/>
                        </a:spcBef>
                        <a:spcAft>
                          <a:spcPts val="0"/>
                        </a:spcAft>
                        <a:buClrTx/>
                        <a:buSzTx/>
                        <a:buFontTx/>
                        <a:buNone/>
                        <a:tabLst/>
                        <a:defRPr/>
                      </a:pPr>
                      <a:r>
                        <a:rPr lang="en-US" sz="1150" i="0" kern="1200" dirty="0">
                          <a:solidFill>
                            <a:schemeClr val="tx1"/>
                          </a:solidFill>
                          <a:latin typeface="+mn-lt"/>
                          <a:ea typeface="+mn-ea"/>
                          <a:cs typeface="Segoe UI" panose="020B0502040204020203" pitchFamily="34" charset="0"/>
                        </a:rPr>
                        <a:t>Custom Enrichment will be done on </a:t>
                      </a:r>
                      <a:r>
                        <a:rPr lang="en-US" sz="1150" i="1" kern="1200" dirty="0">
                          <a:solidFill>
                            <a:schemeClr val="tx1"/>
                          </a:solidFill>
                          <a:latin typeface="+mn-lt"/>
                          <a:ea typeface="+mn-ea"/>
                          <a:cs typeface="Segoe UI" panose="020B0502040204020203" pitchFamily="34" charset="0"/>
                        </a:rPr>
                        <a:t>Customer Insights - Data</a:t>
                      </a:r>
                      <a:r>
                        <a:rPr lang="en-US" sz="1150" i="0" kern="1200" dirty="0">
                          <a:solidFill>
                            <a:schemeClr val="tx1"/>
                          </a:solidFill>
                          <a:latin typeface="+mn-lt"/>
                          <a:ea typeface="+mn-ea"/>
                          <a:cs typeface="Segoe UI" panose="020B0502040204020203" pitchFamily="34" charset="0"/>
                        </a:rPr>
                        <a:t> Profiles</a:t>
                      </a:r>
                    </a:p>
                    <a:p>
                      <a:pPr marL="171450" marR="0" lvl="0" indent="-1714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50" i="0" kern="1200" dirty="0">
                          <a:solidFill>
                            <a:schemeClr val="tx1"/>
                          </a:solidFill>
                          <a:latin typeface="+mn-lt"/>
                          <a:ea typeface="+mn-ea"/>
                          <a:cs typeface="Segoe UI" panose="020B0502040204020203" pitchFamily="34" charset="0"/>
                        </a:rPr>
                        <a:t>How will those Profiles be initially shared to the Enrichment Provider?</a:t>
                      </a:r>
                    </a:p>
                    <a:p>
                      <a:pPr marL="171450" marR="0" lvl="0" indent="-1714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50" i="0" kern="1200" dirty="0">
                          <a:solidFill>
                            <a:schemeClr val="tx1"/>
                          </a:solidFill>
                          <a:latin typeface="+mn-lt"/>
                          <a:ea typeface="+mn-ea"/>
                          <a:cs typeface="Segoe UI" panose="020B0502040204020203" pitchFamily="34" charset="0"/>
                        </a:rPr>
                        <a:t>Have you validated with the Enrichment Provider if they expect a specific format?</a:t>
                      </a:r>
                    </a:p>
                    <a:p>
                      <a:pPr marL="637821" marR="0" lvl="1" indent="-1714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50" i="0" kern="1200" dirty="0">
                          <a:solidFill>
                            <a:schemeClr val="tx1"/>
                          </a:solidFill>
                          <a:latin typeface="+mn-lt"/>
                          <a:ea typeface="+mn-ea"/>
                          <a:cs typeface="Segoe UI" panose="020B0502040204020203" pitchFamily="34" charset="0"/>
                        </a:rPr>
                        <a:t>If so, how will you implement the logic to conform to this specific format?</a:t>
                      </a:r>
                    </a:p>
                    <a:p>
                      <a:pPr marL="0" marR="0" lvl="0" indent="0" algn="l" defTabSz="932742" rtl="0" eaLnBrk="1" fontAlgn="auto" latinLnBrk="0" hangingPunct="1">
                        <a:lnSpc>
                          <a:spcPct val="100000"/>
                        </a:lnSpc>
                        <a:spcBef>
                          <a:spcPts val="0"/>
                        </a:spcBef>
                        <a:spcAft>
                          <a:spcPts val="0"/>
                        </a:spcAft>
                        <a:buClrTx/>
                        <a:buSzTx/>
                        <a:buFontTx/>
                        <a:buNone/>
                        <a:tabLst/>
                        <a:defRPr/>
                      </a:pPr>
                      <a:endParaRPr lang="en-US" sz="1150" i="0" kern="1200" dirty="0">
                        <a:solidFill>
                          <a:schemeClr val="tx1"/>
                        </a:solidFill>
                        <a:latin typeface="+mn-lt"/>
                        <a:ea typeface="+mn-ea"/>
                        <a:cs typeface="Segoe UI" panose="020B0502040204020203" pitchFamily="34" charset="0"/>
                      </a:endParaRPr>
                    </a:p>
                    <a:p>
                      <a:pPr marL="0" marR="0" lvl="0" indent="0" algn="l" defTabSz="932742" rtl="0" eaLnBrk="1" fontAlgn="auto" latinLnBrk="0" hangingPunct="1">
                        <a:lnSpc>
                          <a:spcPct val="100000"/>
                        </a:lnSpc>
                        <a:spcBef>
                          <a:spcPts val="0"/>
                        </a:spcBef>
                        <a:spcAft>
                          <a:spcPts val="0"/>
                        </a:spcAft>
                        <a:buClrTx/>
                        <a:buSzTx/>
                        <a:buFontTx/>
                        <a:buNone/>
                        <a:tabLst/>
                        <a:defRPr/>
                      </a:pPr>
                      <a:r>
                        <a:rPr lang="en-US" sz="1150" i="0" kern="1200" dirty="0">
                          <a:solidFill>
                            <a:schemeClr val="tx1"/>
                          </a:solidFill>
                          <a:latin typeface="+mn-lt"/>
                          <a:ea typeface="+mn-ea"/>
                          <a:cs typeface="Segoe UI" panose="020B0502040204020203" pitchFamily="34" charset="0"/>
                        </a:rPr>
                        <a:t>Then, with the next </a:t>
                      </a:r>
                      <a:r>
                        <a:rPr lang="en-US" sz="1150" i="1" kern="1200" dirty="0">
                          <a:solidFill>
                            <a:schemeClr val="tx1"/>
                          </a:solidFill>
                          <a:latin typeface="+mn-lt"/>
                          <a:ea typeface="+mn-ea"/>
                          <a:cs typeface="Segoe UI" panose="020B0502040204020203" pitchFamily="34" charset="0"/>
                        </a:rPr>
                        <a:t>Customer Insights - Data</a:t>
                      </a:r>
                      <a:r>
                        <a:rPr lang="en-US" sz="1150" i="0" kern="1200" dirty="0">
                          <a:solidFill>
                            <a:schemeClr val="tx1"/>
                          </a:solidFill>
                          <a:latin typeface="+mn-lt"/>
                          <a:ea typeface="+mn-ea"/>
                          <a:cs typeface="Segoe UI" panose="020B0502040204020203" pitchFamily="34" charset="0"/>
                        </a:rPr>
                        <a:t> refresh, results of the custom Enrichments to your Profiles are ingested through a SFTP custom import that must be defined with a specific format, please confirm:</a:t>
                      </a:r>
                    </a:p>
                    <a:p>
                      <a:pPr marL="171450" marR="0" lvl="0" indent="-1714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50" i="0" kern="1200" dirty="0">
                          <a:solidFill>
                            <a:schemeClr val="tx1"/>
                          </a:solidFill>
                          <a:latin typeface="+mn-lt"/>
                          <a:ea typeface="+mn-ea"/>
                          <a:cs typeface="Segoe UI" panose="020B0502040204020203" pitchFamily="34" charset="0"/>
                        </a:rPr>
                        <a:t>Who is hosting and maintaining the SFTP?</a:t>
                      </a:r>
                    </a:p>
                    <a:p>
                      <a:pPr marL="171450" marR="0" lvl="0" indent="-1714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50" i="0" kern="1200" dirty="0">
                          <a:solidFill>
                            <a:schemeClr val="tx1"/>
                          </a:solidFill>
                          <a:latin typeface="+mn-lt"/>
                          <a:ea typeface="+mn-ea"/>
                          <a:cs typeface="Segoe UI" panose="020B0502040204020203" pitchFamily="34" charset="0"/>
                        </a:rPr>
                        <a:t>Data format:</a:t>
                      </a:r>
                    </a:p>
                    <a:p>
                      <a:pPr marL="637821" marR="0" lvl="1" indent="-1714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50" i="0" kern="1200" dirty="0">
                          <a:solidFill>
                            <a:schemeClr val="tx1"/>
                          </a:solidFill>
                          <a:latin typeface="+mn-lt"/>
                          <a:ea typeface="+mn-ea"/>
                          <a:cs typeface="Segoe UI" panose="020B0502040204020203" pitchFamily="34" charset="0"/>
                        </a:rPr>
                        <a:t>Is the provider able to make the data available in this specific format in the SFTP?</a:t>
                      </a:r>
                    </a:p>
                    <a:p>
                      <a:pPr marL="637821" marR="0" lvl="1" indent="-1714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50" i="0" kern="1200" dirty="0">
                          <a:solidFill>
                            <a:schemeClr val="tx1"/>
                          </a:solidFill>
                          <a:latin typeface="+mn-lt"/>
                          <a:ea typeface="+mn-ea"/>
                          <a:cs typeface="Segoe UI" panose="020B0502040204020203" pitchFamily="34" charset="0"/>
                        </a:rPr>
                        <a:t>Or an intermediary custom integration logic to transform the provider’s data to conform to the expected format and/or to push it to the SFTP will be required ? If so, have you validated the associated budget and skillsets required for this?</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895802046"/>
                  </a:ext>
                </a:extLst>
              </a:tr>
            </a:tbl>
          </a:graphicData>
        </a:graphic>
      </p:graphicFrame>
      <p:sp>
        <p:nvSpPr>
          <p:cNvPr id="7" name="Rectangle 6">
            <a:extLst>
              <a:ext uri="{FF2B5EF4-FFF2-40B4-BE49-F238E27FC236}">
                <a16:creationId xmlns:a16="http://schemas.microsoft.com/office/drawing/2014/main" id="{97755520-A182-1D0B-69BA-C21C40B68A1E}"/>
              </a:ext>
            </a:extLst>
          </p:cNvPr>
          <p:cNvSpPr/>
          <p:nvPr/>
        </p:nvSpPr>
        <p:spPr>
          <a:xfrm>
            <a:off x="6351103" y="3190241"/>
            <a:ext cx="5527444" cy="342437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91440" rtlCol="0" anchor="t"/>
          <a:lstStyle/>
          <a:p>
            <a:pPr algn="ctr"/>
            <a:r>
              <a:rPr lang="en-US" sz="1600" dirty="0">
                <a:solidFill>
                  <a:schemeClr val="tx1"/>
                </a:solidFill>
              </a:rPr>
              <a:t>Add Info</a:t>
            </a:r>
          </a:p>
        </p:txBody>
      </p:sp>
      <p:pic>
        <p:nvPicPr>
          <p:cNvPr id="4" name="Picture 3">
            <a:extLst>
              <a:ext uri="{FF2B5EF4-FFF2-40B4-BE49-F238E27FC236}">
                <a16:creationId xmlns:a16="http://schemas.microsoft.com/office/drawing/2014/main" id="{91FC97F8-D48A-4329-4E2B-3232BF07940C}"/>
              </a:ext>
            </a:extLst>
          </p:cNvPr>
          <p:cNvPicPr>
            <a:picLocks noChangeAspect="1"/>
          </p:cNvPicPr>
          <p:nvPr/>
        </p:nvPicPr>
        <p:blipFill>
          <a:blip r:embed="rId3"/>
          <a:stretch>
            <a:fillRect/>
          </a:stretch>
        </p:blipFill>
        <p:spPr>
          <a:xfrm>
            <a:off x="662738" y="177153"/>
            <a:ext cx="321749" cy="319410"/>
          </a:xfrm>
          <a:prstGeom prst="rect">
            <a:avLst/>
          </a:prstGeom>
        </p:spPr>
      </p:pic>
      <p:sp>
        <p:nvSpPr>
          <p:cNvPr id="9" name="TextBox 8">
            <a:extLst>
              <a:ext uri="{FF2B5EF4-FFF2-40B4-BE49-F238E27FC236}">
                <a16:creationId xmlns:a16="http://schemas.microsoft.com/office/drawing/2014/main" id="{D615766C-2B61-7EA1-A330-3A067973106E}"/>
              </a:ext>
            </a:extLst>
          </p:cNvPr>
          <p:cNvSpPr txBox="1"/>
          <p:nvPr/>
        </p:nvSpPr>
        <p:spPr>
          <a:xfrm flipH="1">
            <a:off x="10994314" y="6664072"/>
            <a:ext cx="1175450" cy="1692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1" u="none" strike="noStrike" kern="1200" cap="none" spc="0" normalizeH="0" baseline="0" noProof="0" dirty="0">
                <a:ln>
                  <a:noFill/>
                </a:ln>
                <a:solidFill>
                  <a:srgbClr val="000000"/>
                </a:solidFill>
                <a:effectLst/>
                <a:uLnTx/>
                <a:uFillTx/>
                <a:latin typeface="Segoe UI"/>
                <a:ea typeface="+mn-ea"/>
                <a:cs typeface="+mn-cs"/>
              </a:rPr>
              <a:t>(see slide notes)</a:t>
            </a:r>
            <a:endParaRPr kumimoji="0" lang="en-GB" sz="1100" b="0" i="1" u="none" strike="noStrike" kern="1200" cap="none" spc="0" normalizeH="0" baseline="0" noProof="0" dirty="0" err="1">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451740774"/>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itle 46">
            <a:extLst>
              <a:ext uri="{FF2B5EF4-FFF2-40B4-BE49-F238E27FC236}">
                <a16:creationId xmlns:a16="http://schemas.microsoft.com/office/drawing/2014/main" id="{1F301958-DE5F-4AB2-97F9-69B1699A128E}"/>
              </a:ext>
            </a:extLst>
          </p:cNvPr>
          <p:cNvSpPr>
            <a:spLocks noGrp="1"/>
          </p:cNvSpPr>
          <p:nvPr>
            <p:ph type="title"/>
          </p:nvPr>
        </p:nvSpPr>
        <p:spPr>
          <a:xfrm>
            <a:off x="588263" y="457200"/>
            <a:ext cx="11018520" cy="553998"/>
          </a:xfrm>
        </p:spPr>
        <p:txBody>
          <a:bodyPr/>
          <a:lstStyle/>
          <a:p>
            <a:r>
              <a:rPr lang="en-US" dirty="0"/>
              <a:t>Extensibility - Custom Machine Learning Models</a:t>
            </a:r>
          </a:p>
        </p:txBody>
      </p:sp>
      <p:sp>
        <p:nvSpPr>
          <p:cNvPr id="2" name="TextBox 1">
            <a:extLst>
              <a:ext uri="{FF2B5EF4-FFF2-40B4-BE49-F238E27FC236}">
                <a16:creationId xmlns:a16="http://schemas.microsoft.com/office/drawing/2014/main" id="{0A871E26-7B01-5D02-17A1-FEC0D2481BE2}"/>
              </a:ext>
            </a:extLst>
          </p:cNvPr>
          <p:cNvSpPr txBox="1"/>
          <p:nvPr/>
        </p:nvSpPr>
        <p:spPr>
          <a:xfrm>
            <a:off x="1039912" y="222255"/>
            <a:ext cx="2510303" cy="246221"/>
          </a:xfrm>
          <a:prstGeom prst="rect">
            <a:avLst/>
          </a:prstGeom>
          <a:noFill/>
        </p:spPr>
        <p:txBody>
          <a:bodyPr wrap="none" lIns="0" tIns="0" rIns="0" bIns="0" rtlCol="0">
            <a:spAutoFit/>
          </a:bodyPr>
          <a:lstStyle/>
          <a:p>
            <a:pPr algn="l"/>
            <a:r>
              <a:rPr lang="de-DE" sz="1600" dirty="0">
                <a:solidFill>
                  <a:schemeClr val="tx2"/>
                </a:solidFill>
              </a:rPr>
              <a:t>Integration and Extensibility</a:t>
            </a:r>
            <a:endParaRPr sz="1600" dirty="0" err="1">
              <a:solidFill>
                <a:schemeClr val="tx2"/>
              </a:solidFill>
            </a:endParaRPr>
          </a:p>
        </p:txBody>
      </p:sp>
      <p:sp>
        <p:nvSpPr>
          <p:cNvPr id="10" name="Rectangle 9">
            <a:extLst>
              <a:ext uri="{FF2B5EF4-FFF2-40B4-BE49-F238E27FC236}">
                <a16:creationId xmlns:a16="http://schemas.microsoft.com/office/drawing/2014/main" id="{E443DAFD-BE4B-3053-5C17-FE3989A3B82F}"/>
              </a:ext>
            </a:extLst>
          </p:cNvPr>
          <p:cNvSpPr/>
          <p:nvPr/>
        </p:nvSpPr>
        <p:spPr>
          <a:xfrm>
            <a:off x="8438707" y="0"/>
            <a:ext cx="3753293" cy="443365"/>
          </a:xfrm>
          <a:prstGeom prst="rect">
            <a:avLst/>
          </a:prstGeom>
          <a:solidFill>
            <a:schemeClr val="tx2"/>
          </a:solid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32597">
              <a:defRPr/>
            </a:pPr>
            <a:r>
              <a:rPr lang="en-US" sz="2000">
                <a:solidFill>
                  <a:schemeClr val="bg1"/>
                </a:solidFill>
                <a:latin typeface="+mj-lt"/>
              </a:rPr>
              <a:t>Customer slide (please update)</a:t>
            </a:r>
          </a:p>
        </p:txBody>
      </p:sp>
      <p:sp>
        <p:nvSpPr>
          <p:cNvPr id="3" name="Rectangle 2">
            <a:extLst>
              <a:ext uri="{FF2B5EF4-FFF2-40B4-BE49-F238E27FC236}">
                <a16:creationId xmlns:a16="http://schemas.microsoft.com/office/drawing/2014/main" id="{8D909A7F-77B5-1358-4B0A-00D3C52E0163}"/>
              </a:ext>
            </a:extLst>
          </p:cNvPr>
          <p:cNvSpPr/>
          <p:nvPr/>
        </p:nvSpPr>
        <p:spPr>
          <a:xfrm>
            <a:off x="6351103" y="1238776"/>
            <a:ext cx="5527444" cy="262754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91440" rtlCol="0" anchor="t"/>
          <a:lstStyle/>
          <a:p>
            <a:pPr algn="ctr"/>
            <a:r>
              <a:rPr lang="en-US" sz="1600" dirty="0">
                <a:solidFill>
                  <a:schemeClr val="tx1"/>
                </a:solidFill>
              </a:rPr>
              <a:t>Add Info</a:t>
            </a:r>
          </a:p>
        </p:txBody>
      </p:sp>
      <p:graphicFrame>
        <p:nvGraphicFramePr>
          <p:cNvPr id="5" name="Table 7">
            <a:extLst>
              <a:ext uri="{FF2B5EF4-FFF2-40B4-BE49-F238E27FC236}">
                <a16:creationId xmlns:a16="http://schemas.microsoft.com/office/drawing/2014/main" id="{A6B447BF-8E74-563E-077D-6D2D46A64937}"/>
              </a:ext>
            </a:extLst>
          </p:cNvPr>
          <p:cNvGraphicFramePr>
            <a:graphicFrameLocks noGrp="1"/>
          </p:cNvGraphicFramePr>
          <p:nvPr>
            <p:extLst>
              <p:ext uri="{D42A27DB-BD31-4B8C-83A1-F6EECF244321}">
                <p14:modId xmlns:p14="http://schemas.microsoft.com/office/powerpoint/2010/main" val="2709452008"/>
              </p:ext>
            </p:extLst>
          </p:nvPr>
        </p:nvGraphicFramePr>
        <p:xfrm>
          <a:off x="168167" y="1250131"/>
          <a:ext cx="5709349" cy="5385614"/>
        </p:xfrm>
        <a:graphic>
          <a:graphicData uri="http://schemas.openxmlformats.org/drawingml/2006/table">
            <a:tbl>
              <a:tblPr>
                <a:tableStyleId>{5940675A-B579-460E-94D1-54222C63F5DA}</a:tableStyleId>
              </a:tblPr>
              <a:tblGrid>
                <a:gridCol w="5709349">
                  <a:extLst>
                    <a:ext uri="{9D8B030D-6E8A-4147-A177-3AD203B41FA5}">
                      <a16:colId xmlns:a16="http://schemas.microsoft.com/office/drawing/2014/main" val="3743228298"/>
                    </a:ext>
                  </a:extLst>
                </a:gridCol>
              </a:tblGrid>
              <a:tr h="2692807">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900" kern="1200" spc="0" baseline="0" dirty="0">
                          <a:solidFill>
                            <a:schemeClr val="tx1"/>
                          </a:solidFill>
                          <a:latin typeface="+mj-lt"/>
                          <a:ea typeface="+mn-ea"/>
                          <a:cs typeface="Segoe UI" panose="020B0502040204020203" pitchFamily="34" charset="0"/>
                        </a:rPr>
                        <a:t>Custom ML Model - Scenario</a:t>
                      </a:r>
                    </a:p>
                    <a:p>
                      <a:pPr marL="0" marR="0" lvl="0" indent="0" algn="l" defTabSz="932742" rtl="0" eaLnBrk="1" fontAlgn="auto" latinLnBrk="0" hangingPunct="1">
                        <a:lnSpc>
                          <a:spcPct val="100000"/>
                        </a:lnSpc>
                        <a:spcBef>
                          <a:spcPts val="0"/>
                        </a:spcBef>
                        <a:spcAft>
                          <a:spcPts val="0"/>
                        </a:spcAft>
                        <a:buClrTx/>
                        <a:buSzTx/>
                        <a:buFontTx/>
                        <a:buNone/>
                        <a:tabLst/>
                        <a:defRPr/>
                      </a:pPr>
                      <a:endParaRPr lang="en-US" sz="1150" i="0" kern="1200" dirty="0">
                        <a:solidFill>
                          <a:schemeClr val="tx1"/>
                        </a:solidFill>
                        <a:latin typeface="+mn-lt"/>
                        <a:ea typeface="+mn-ea"/>
                        <a:cs typeface="Segoe UI" panose="020B0502040204020203" pitchFamily="34" charset="0"/>
                      </a:endParaRPr>
                    </a:p>
                    <a:p>
                      <a:pPr marL="0" marR="0" lvl="0" indent="0" algn="l" defTabSz="932742" rtl="0" eaLnBrk="1" fontAlgn="auto" latinLnBrk="0" hangingPunct="1">
                        <a:lnSpc>
                          <a:spcPct val="100000"/>
                        </a:lnSpc>
                        <a:spcBef>
                          <a:spcPts val="0"/>
                        </a:spcBef>
                        <a:spcAft>
                          <a:spcPts val="0"/>
                        </a:spcAft>
                        <a:buClrTx/>
                        <a:buSzTx/>
                        <a:buFontTx/>
                        <a:buNone/>
                        <a:tabLst/>
                        <a:defRPr/>
                      </a:pPr>
                      <a:r>
                        <a:rPr lang="en-US" sz="1150" i="0" kern="1200" dirty="0">
                          <a:solidFill>
                            <a:schemeClr val="tx1"/>
                          </a:solidFill>
                          <a:latin typeface="+mn-lt"/>
                          <a:ea typeface="+mn-ea"/>
                          <a:cs typeface="Segoe UI" panose="020B0502040204020203" pitchFamily="34" charset="0"/>
                        </a:rPr>
                        <a:t>For each custom machine learning model extensibility (from Azure Machine Learning or Synapse Analytics), please describe:</a:t>
                      </a:r>
                    </a:p>
                    <a:p>
                      <a:pPr marL="171450" marR="0" lvl="0" indent="-1714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50" i="0" kern="1200" dirty="0">
                          <a:solidFill>
                            <a:schemeClr val="tx1"/>
                          </a:solidFill>
                          <a:latin typeface="+mn-lt"/>
                          <a:ea typeface="+mn-ea"/>
                          <a:cs typeface="Segoe UI" panose="020B0502040204020203" pitchFamily="34" charset="0"/>
                        </a:rPr>
                        <a:t>Name</a:t>
                      </a:r>
                    </a:p>
                    <a:p>
                      <a:pPr marL="171450" marR="0" lvl="0" indent="-1714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50" i="0" kern="1200" dirty="0">
                          <a:solidFill>
                            <a:schemeClr val="tx1"/>
                          </a:solidFill>
                          <a:latin typeface="+mn-lt"/>
                          <a:ea typeface="+mn-ea"/>
                          <a:cs typeface="Segoe UI" panose="020B0502040204020203" pitchFamily="34" charset="0"/>
                        </a:rPr>
                        <a:t>What Table/Attributes are provided as an input to the model</a:t>
                      </a:r>
                    </a:p>
                    <a:p>
                      <a:pPr marL="171450" marR="0" lvl="0" indent="-1714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50" i="0" kern="1200" dirty="0">
                          <a:solidFill>
                            <a:schemeClr val="tx1"/>
                          </a:solidFill>
                          <a:latin typeface="+mn-lt"/>
                          <a:ea typeface="+mn-ea"/>
                          <a:cs typeface="Segoe UI" panose="020B0502040204020203" pitchFamily="34" charset="0"/>
                        </a:rPr>
                        <a:t>What is the schema (i.e., list of attributes) of the output Table created by the model</a:t>
                      </a:r>
                    </a:p>
                    <a:p>
                      <a:pPr marL="171450" marR="0" lvl="0" indent="-1714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50" i="0" kern="1200" dirty="0">
                          <a:solidFill>
                            <a:schemeClr val="tx1"/>
                          </a:solidFill>
                          <a:latin typeface="+mn-lt"/>
                          <a:ea typeface="+mn-ea"/>
                          <a:cs typeface="Segoe UI" panose="020B0502040204020203" pitchFamily="34" charset="0"/>
                        </a:rPr>
                        <a:t>Have you validated all the technical prerequisites can be met, such as Workspace supported configurations, and that proper accesses are or can be granted?  </a:t>
                      </a:r>
                      <a:endParaRPr lang="en-US" sz="1900" i="0" kern="1200" spc="0" baseline="0" dirty="0">
                        <a:solidFill>
                          <a:schemeClr val="tx1"/>
                        </a:solidFill>
                        <a:latin typeface="+mj-lt"/>
                        <a:ea typeface="+mn-ea"/>
                        <a:cs typeface="Segoe UI" panose="020B0502040204020203" pitchFamily="34" charset="0"/>
                      </a:endParaRP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43209430"/>
                  </a:ext>
                </a:extLst>
              </a:tr>
              <a:tr h="2692807">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900" kern="1200" spc="0" baseline="0" dirty="0">
                          <a:solidFill>
                            <a:schemeClr val="tx1"/>
                          </a:solidFill>
                          <a:latin typeface="+mj-lt"/>
                          <a:ea typeface="+mn-ea"/>
                          <a:cs typeface="Segoe UI" panose="020B0502040204020203" pitchFamily="34" charset="0"/>
                        </a:rPr>
                        <a:t>Custom ML Model - Training</a:t>
                      </a:r>
                    </a:p>
                    <a:p>
                      <a:pPr marL="0" marR="0" lvl="0" indent="0" algn="l" defTabSz="932742"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latin typeface="+mn-lt"/>
                        <a:ea typeface="+mn-ea"/>
                        <a:cs typeface="Segoe UI" panose="020B0502040204020203" pitchFamily="34" charset="0"/>
                      </a:endParaRPr>
                    </a:p>
                    <a:p>
                      <a:pPr marL="0" marR="0" lvl="0" indent="0" algn="l" defTabSz="932742"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Segoe UI" panose="020B0502040204020203" pitchFamily="34" charset="0"/>
                        </a:rPr>
                        <a:t>Please describe:</a:t>
                      </a:r>
                    </a:p>
                    <a:p>
                      <a:pPr marL="171450" marR="0" lvl="0" indent="-1714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latin typeface="+mn-lt"/>
                          <a:ea typeface="+mn-ea"/>
                          <a:cs typeface="Segoe UI" panose="020B0502040204020203" pitchFamily="34" charset="0"/>
                        </a:rPr>
                        <a:t>How will you develop and specifically train and validate the model?</a:t>
                      </a:r>
                    </a:p>
                    <a:p>
                      <a:pPr marL="171450" marR="0" lvl="0" indent="-1714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latin typeface="+mn-lt"/>
                          <a:ea typeface="+mn-ea"/>
                          <a:cs typeface="Segoe UI" panose="020B0502040204020203" pitchFamily="34" charset="0"/>
                        </a:rPr>
                        <a:t>Will you have the required Table with sufficient data configured and refreshed in a </a:t>
                      </a:r>
                      <a:r>
                        <a:rPr lang="en-US" sz="1200" i="1" kern="1200" dirty="0">
                          <a:solidFill>
                            <a:schemeClr val="tx1"/>
                          </a:solidFill>
                          <a:latin typeface="+mn-lt"/>
                          <a:ea typeface="+mn-ea"/>
                          <a:cs typeface="Segoe UI" panose="020B0502040204020203" pitchFamily="34" charset="0"/>
                        </a:rPr>
                        <a:t>Customer Insights - Data</a:t>
                      </a:r>
                      <a:r>
                        <a:rPr lang="en-US" sz="1200" kern="1200" dirty="0">
                          <a:solidFill>
                            <a:schemeClr val="tx1"/>
                          </a:solidFill>
                          <a:latin typeface="+mn-lt"/>
                          <a:ea typeface="+mn-ea"/>
                          <a:cs typeface="Segoe UI" panose="020B0502040204020203" pitchFamily="34" charset="0"/>
                        </a:rPr>
                        <a:t> instance that can be used for this activity?</a:t>
                      </a:r>
                    </a:p>
                    <a:p>
                      <a:pPr marL="171450" marR="0" lvl="0" indent="-1714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latin typeface="+mn-lt"/>
                          <a:ea typeface="+mn-ea"/>
                          <a:cs typeface="Segoe UI" panose="020B0502040204020203" pitchFamily="34" charset="0"/>
                        </a:rPr>
                        <a:t>How do you plan to make this training data available to the Data Science team owning the model development and training? (e.g., by exporting to ADLS gen2) </a:t>
                      </a:r>
                    </a:p>
                    <a:p>
                      <a:pPr marL="171450" marR="0" lvl="0" indent="-1714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latin typeface="+mn-lt"/>
                          <a:ea typeface="+mn-ea"/>
                          <a:cs typeface="Segoe UI" panose="020B0502040204020203" pitchFamily="34" charset="0"/>
                        </a:rPr>
                        <a:t>How frequently will the model be retrained?</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895802046"/>
                  </a:ext>
                </a:extLst>
              </a:tr>
            </a:tbl>
          </a:graphicData>
        </a:graphic>
      </p:graphicFrame>
      <p:pic>
        <p:nvPicPr>
          <p:cNvPr id="4" name="Picture 3">
            <a:extLst>
              <a:ext uri="{FF2B5EF4-FFF2-40B4-BE49-F238E27FC236}">
                <a16:creationId xmlns:a16="http://schemas.microsoft.com/office/drawing/2014/main" id="{91FC97F8-D48A-4329-4E2B-3232BF07940C}"/>
              </a:ext>
            </a:extLst>
          </p:cNvPr>
          <p:cNvPicPr>
            <a:picLocks noChangeAspect="1"/>
          </p:cNvPicPr>
          <p:nvPr/>
        </p:nvPicPr>
        <p:blipFill>
          <a:blip r:embed="rId3"/>
          <a:stretch>
            <a:fillRect/>
          </a:stretch>
        </p:blipFill>
        <p:spPr>
          <a:xfrm>
            <a:off x="662738" y="177153"/>
            <a:ext cx="321749" cy="319410"/>
          </a:xfrm>
          <a:prstGeom prst="rect">
            <a:avLst/>
          </a:prstGeom>
        </p:spPr>
      </p:pic>
      <p:sp>
        <p:nvSpPr>
          <p:cNvPr id="9" name="TextBox 8">
            <a:extLst>
              <a:ext uri="{FF2B5EF4-FFF2-40B4-BE49-F238E27FC236}">
                <a16:creationId xmlns:a16="http://schemas.microsoft.com/office/drawing/2014/main" id="{095F8271-66FD-62F7-62E3-91433F88C75B}"/>
              </a:ext>
            </a:extLst>
          </p:cNvPr>
          <p:cNvSpPr txBox="1"/>
          <p:nvPr/>
        </p:nvSpPr>
        <p:spPr>
          <a:xfrm flipH="1">
            <a:off x="10994314" y="6664072"/>
            <a:ext cx="1175450" cy="1692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1" u="none" strike="noStrike" kern="1200" cap="none" spc="0" normalizeH="0" baseline="0" noProof="0" dirty="0">
                <a:ln>
                  <a:noFill/>
                </a:ln>
                <a:solidFill>
                  <a:srgbClr val="000000"/>
                </a:solidFill>
                <a:effectLst/>
                <a:uLnTx/>
                <a:uFillTx/>
                <a:latin typeface="Segoe UI"/>
                <a:ea typeface="+mn-ea"/>
                <a:cs typeface="+mn-cs"/>
              </a:rPr>
              <a:t>(see slide notes)</a:t>
            </a:r>
            <a:endParaRPr kumimoji="0" lang="en-GB" sz="1100" b="0" i="1" u="none" strike="noStrike" kern="1200" cap="none" spc="0" normalizeH="0" baseline="0" noProof="0" dirty="0" err="1">
              <a:ln>
                <a:noFill/>
              </a:ln>
              <a:solidFill>
                <a:srgbClr val="000000"/>
              </a:solidFill>
              <a:effectLst/>
              <a:uLnTx/>
              <a:uFillTx/>
              <a:latin typeface="Segoe UI"/>
              <a:ea typeface="+mn-ea"/>
              <a:cs typeface="+mn-cs"/>
            </a:endParaRPr>
          </a:p>
        </p:txBody>
      </p:sp>
      <p:sp>
        <p:nvSpPr>
          <p:cNvPr id="11" name="Rectangle 10">
            <a:extLst>
              <a:ext uri="{FF2B5EF4-FFF2-40B4-BE49-F238E27FC236}">
                <a16:creationId xmlns:a16="http://schemas.microsoft.com/office/drawing/2014/main" id="{35301D35-3DD1-4CE2-2DD5-BBC22E1F6F3E}"/>
              </a:ext>
            </a:extLst>
          </p:cNvPr>
          <p:cNvSpPr/>
          <p:nvPr/>
        </p:nvSpPr>
        <p:spPr>
          <a:xfrm>
            <a:off x="6351103" y="3951424"/>
            <a:ext cx="5527444" cy="262754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91440" rtlCol="0" anchor="t"/>
          <a:lstStyle/>
          <a:p>
            <a:pPr algn="ctr"/>
            <a:r>
              <a:rPr lang="en-US" sz="1600" dirty="0">
                <a:solidFill>
                  <a:schemeClr val="tx1"/>
                </a:solidFill>
              </a:rPr>
              <a:t>Add Info</a:t>
            </a:r>
          </a:p>
        </p:txBody>
      </p:sp>
    </p:spTree>
    <p:extLst>
      <p:ext uri="{BB962C8B-B14F-4D97-AF65-F5344CB8AC3E}">
        <p14:creationId xmlns:p14="http://schemas.microsoft.com/office/powerpoint/2010/main" val="4104962156"/>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E2DE1E-CDD3-2E1D-9AC3-333DC3EB8AD2}"/>
              </a:ext>
            </a:extLst>
          </p:cNvPr>
          <p:cNvSpPr>
            <a:spLocks noGrp="1"/>
          </p:cNvSpPr>
          <p:nvPr>
            <p:ph type="title"/>
          </p:nvPr>
        </p:nvSpPr>
        <p:spPr/>
        <p:txBody>
          <a:bodyPr/>
          <a:lstStyle/>
          <a:p>
            <a:r>
              <a:rPr lang="en-DE" dirty="0"/>
              <a:t>Introduction</a:t>
            </a:r>
          </a:p>
        </p:txBody>
      </p:sp>
    </p:spTree>
    <p:extLst>
      <p:ext uri="{BB962C8B-B14F-4D97-AF65-F5344CB8AC3E}">
        <p14:creationId xmlns:p14="http://schemas.microsoft.com/office/powerpoint/2010/main" val="2213996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itle 46">
            <a:extLst>
              <a:ext uri="{FF2B5EF4-FFF2-40B4-BE49-F238E27FC236}">
                <a16:creationId xmlns:a16="http://schemas.microsoft.com/office/drawing/2014/main" id="{1F301958-DE5F-4AB2-97F9-69B1699A128E}"/>
              </a:ext>
            </a:extLst>
          </p:cNvPr>
          <p:cNvSpPr>
            <a:spLocks noGrp="1"/>
          </p:cNvSpPr>
          <p:nvPr>
            <p:ph type="title"/>
          </p:nvPr>
        </p:nvSpPr>
        <p:spPr>
          <a:xfrm>
            <a:off x="588263" y="457200"/>
            <a:ext cx="11018520" cy="553998"/>
          </a:xfrm>
        </p:spPr>
        <p:txBody>
          <a:bodyPr/>
          <a:lstStyle/>
          <a:p>
            <a:r>
              <a:rPr lang="en-US" dirty="0"/>
              <a:t>Outbound - Activations (1/3)</a:t>
            </a:r>
          </a:p>
        </p:txBody>
      </p:sp>
      <p:sp>
        <p:nvSpPr>
          <p:cNvPr id="2" name="TextBox 1">
            <a:extLst>
              <a:ext uri="{FF2B5EF4-FFF2-40B4-BE49-F238E27FC236}">
                <a16:creationId xmlns:a16="http://schemas.microsoft.com/office/drawing/2014/main" id="{0A871E26-7B01-5D02-17A1-FEC0D2481BE2}"/>
              </a:ext>
            </a:extLst>
          </p:cNvPr>
          <p:cNvSpPr txBox="1"/>
          <p:nvPr/>
        </p:nvSpPr>
        <p:spPr>
          <a:xfrm>
            <a:off x="1039912" y="222255"/>
            <a:ext cx="2510303" cy="246221"/>
          </a:xfrm>
          <a:prstGeom prst="rect">
            <a:avLst/>
          </a:prstGeom>
          <a:noFill/>
        </p:spPr>
        <p:txBody>
          <a:bodyPr wrap="none" lIns="0" tIns="0" rIns="0" bIns="0" rtlCol="0">
            <a:spAutoFit/>
          </a:bodyPr>
          <a:lstStyle/>
          <a:p>
            <a:pPr>
              <a:defRPr/>
            </a:pPr>
            <a:r>
              <a:rPr lang="de-DE" sz="1600" dirty="0">
                <a:solidFill>
                  <a:schemeClr val="tx2"/>
                </a:solidFill>
              </a:rPr>
              <a:t>Integration and Extensibility</a:t>
            </a:r>
          </a:p>
        </p:txBody>
      </p:sp>
      <p:sp>
        <p:nvSpPr>
          <p:cNvPr id="9" name="Rectangle 8">
            <a:extLst>
              <a:ext uri="{FF2B5EF4-FFF2-40B4-BE49-F238E27FC236}">
                <a16:creationId xmlns:a16="http://schemas.microsoft.com/office/drawing/2014/main" id="{4799C1AA-6B70-9FC1-D9D8-85EBE03F5767}"/>
              </a:ext>
            </a:extLst>
          </p:cNvPr>
          <p:cNvSpPr/>
          <p:nvPr/>
        </p:nvSpPr>
        <p:spPr>
          <a:xfrm>
            <a:off x="8438707" y="0"/>
            <a:ext cx="3753293" cy="443365"/>
          </a:xfrm>
          <a:prstGeom prst="rect">
            <a:avLst/>
          </a:prstGeom>
          <a:solidFill>
            <a:schemeClr val="tx2"/>
          </a:solid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32597">
              <a:defRPr/>
            </a:pPr>
            <a:r>
              <a:rPr lang="en-US" sz="2000">
                <a:solidFill>
                  <a:schemeClr val="bg1"/>
                </a:solidFill>
                <a:latin typeface="+mj-lt"/>
              </a:rPr>
              <a:t>Customer slide (please update)</a:t>
            </a:r>
          </a:p>
        </p:txBody>
      </p:sp>
      <p:sp>
        <p:nvSpPr>
          <p:cNvPr id="5" name="Rectangle 4">
            <a:extLst>
              <a:ext uri="{FF2B5EF4-FFF2-40B4-BE49-F238E27FC236}">
                <a16:creationId xmlns:a16="http://schemas.microsoft.com/office/drawing/2014/main" id="{CCAE18DC-D7E0-0B7B-8851-689FF9D108EB}"/>
              </a:ext>
            </a:extLst>
          </p:cNvPr>
          <p:cNvSpPr/>
          <p:nvPr/>
        </p:nvSpPr>
        <p:spPr>
          <a:xfrm>
            <a:off x="6648225" y="1025033"/>
            <a:ext cx="5376837" cy="250347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91440" rtlCol="0" anchor="t"/>
          <a:lstStyle/>
          <a:p>
            <a:pPr algn="ctr"/>
            <a:r>
              <a:rPr lang="en-US" sz="1600" dirty="0">
                <a:solidFill>
                  <a:schemeClr val="tx1"/>
                </a:solidFill>
              </a:rPr>
              <a:t>Add Info</a:t>
            </a:r>
          </a:p>
        </p:txBody>
      </p:sp>
      <p:graphicFrame>
        <p:nvGraphicFramePr>
          <p:cNvPr id="6" name="Table 7">
            <a:extLst>
              <a:ext uri="{FF2B5EF4-FFF2-40B4-BE49-F238E27FC236}">
                <a16:creationId xmlns:a16="http://schemas.microsoft.com/office/drawing/2014/main" id="{0FDA4A7D-58B8-E16A-B646-2FC109C9A7D2}"/>
              </a:ext>
            </a:extLst>
          </p:cNvPr>
          <p:cNvGraphicFramePr>
            <a:graphicFrameLocks noGrp="1"/>
          </p:cNvGraphicFramePr>
          <p:nvPr>
            <p:extLst>
              <p:ext uri="{D42A27DB-BD31-4B8C-83A1-F6EECF244321}">
                <p14:modId xmlns:p14="http://schemas.microsoft.com/office/powerpoint/2010/main" val="1859107418"/>
              </p:ext>
            </p:extLst>
          </p:nvPr>
        </p:nvGraphicFramePr>
        <p:xfrm>
          <a:off x="129092" y="1025033"/>
          <a:ext cx="6368527" cy="5707380"/>
        </p:xfrm>
        <a:graphic>
          <a:graphicData uri="http://schemas.openxmlformats.org/drawingml/2006/table">
            <a:tbl>
              <a:tblPr>
                <a:tableStyleId>{5940675A-B579-460E-94D1-54222C63F5DA}</a:tableStyleId>
              </a:tblPr>
              <a:tblGrid>
                <a:gridCol w="6368527">
                  <a:extLst>
                    <a:ext uri="{9D8B030D-6E8A-4147-A177-3AD203B41FA5}">
                      <a16:colId xmlns:a16="http://schemas.microsoft.com/office/drawing/2014/main" val="3743228298"/>
                    </a:ext>
                  </a:extLst>
                </a:gridCol>
              </a:tblGrid>
              <a:tr h="2560320">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900" kern="1200" spc="0" baseline="0" dirty="0">
                          <a:solidFill>
                            <a:schemeClr val="tx1"/>
                          </a:solidFill>
                          <a:latin typeface="+mj-lt"/>
                          <a:ea typeface="+mn-ea"/>
                          <a:cs typeface="Segoe UI" panose="020B0502040204020203" pitchFamily="34" charset="0"/>
                        </a:rPr>
                        <a:t>MarTech and/or AdTech - Scenario</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1150" kern="1200" dirty="0">
                          <a:solidFill>
                            <a:schemeClr val="tx1"/>
                          </a:solidFill>
                          <a:latin typeface="+mn-lt"/>
                          <a:ea typeface="+mn-ea"/>
                          <a:cs typeface="Segoe UI" panose="020B0502040204020203" pitchFamily="34" charset="0"/>
                        </a:rPr>
                        <a:t>For </a:t>
                      </a:r>
                      <a:r>
                        <a:rPr lang="en-US" sz="1150" i="0" kern="1200" dirty="0">
                          <a:solidFill>
                            <a:schemeClr val="tx1"/>
                          </a:solidFill>
                          <a:latin typeface="+mn-lt"/>
                          <a:ea typeface="+mn-ea"/>
                          <a:cs typeface="Segoe UI" panose="020B0502040204020203" pitchFamily="34" charset="0"/>
                        </a:rPr>
                        <a:t>each of those target systems, please describe:</a:t>
                      </a:r>
                    </a:p>
                    <a:p>
                      <a:pPr marL="171450" marR="0" lvl="0" indent="-1714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50" i="0" kern="1200" dirty="0">
                          <a:solidFill>
                            <a:schemeClr val="tx1"/>
                          </a:solidFill>
                          <a:latin typeface="+mn-lt"/>
                          <a:ea typeface="+mn-ea"/>
                          <a:cs typeface="Segoe UI" panose="020B0502040204020203" pitchFamily="34" charset="0"/>
                        </a:rPr>
                        <a:t>Name, Version and Location</a:t>
                      </a:r>
                    </a:p>
                    <a:p>
                      <a:pPr marL="171450" marR="0" lvl="0" indent="-1714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50" i="0" kern="1200" dirty="0">
                          <a:solidFill>
                            <a:schemeClr val="tx1"/>
                          </a:solidFill>
                          <a:latin typeface="+mn-lt"/>
                          <a:ea typeface="+mn-ea"/>
                          <a:cs typeface="Segoe UI" panose="020B0502040204020203" pitchFamily="34" charset="0"/>
                        </a:rPr>
                        <a:t>Is the target system properly licensed and sized to accept the intended load?</a:t>
                      </a:r>
                    </a:p>
                    <a:p>
                      <a:pPr marL="171450" marR="0" lvl="0" indent="-1714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50" i="0" kern="1200" dirty="0">
                          <a:solidFill>
                            <a:schemeClr val="tx1"/>
                          </a:solidFill>
                          <a:latin typeface="+mn-lt"/>
                          <a:ea typeface="+mn-ea"/>
                          <a:cs typeface="Segoe UI" panose="020B0502040204020203" pitchFamily="34" charset="0"/>
                        </a:rPr>
                        <a:t>Do you have proper credentials to access and share data to it?</a:t>
                      </a:r>
                    </a:p>
                    <a:p>
                      <a:pPr marL="171450" marR="0" lvl="0" indent="-1714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50" i="0" kern="1200" dirty="0">
                          <a:solidFill>
                            <a:schemeClr val="tx1"/>
                          </a:solidFill>
                          <a:latin typeface="+mn-lt"/>
                          <a:ea typeface="+mn-ea"/>
                          <a:cs typeface="Segoe UI" panose="020B0502040204020203" pitchFamily="34" charset="0"/>
                        </a:rPr>
                        <a:t>The typical volume and frequency of data to be shared. This should include:</a:t>
                      </a:r>
                    </a:p>
                    <a:p>
                      <a:pPr marL="637821" marR="0" lvl="1" indent="-1714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50" i="0" kern="1200" dirty="0">
                          <a:solidFill>
                            <a:schemeClr val="tx1"/>
                          </a:solidFill>
                          <a:latin typeface="+mn-lt"/>
                          <a:ea typeface="+mn-ea"/>
                          <a:cs typeface="Segoe UI" panose="020B0502040204020203" pitchFamily="34" charset="0"/>
                        </a:rPr>
                        <a:t>The number of Segments on a recurring basis</a:t>
                      </a:r>
                    </a:p>
                    <a:p>
                      <a:pPr marL="637821" marR="0" lvl="1" indent="-1714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50" i="0" kern="1200" dirty="0">
                          <a:solidFill>
                            <a:schemeClr val="tx1"/>
                          </a:solidFill>
                          <a:latin typeface="+mn-lt"/>
                          <a:ea typeface="+mn-ea"/>
                          <a:cs typeface="Segoe UI" panose="020B0502040204020203" pitchFamily="34" charset="0"/>
                        </a:rPr>
                        <a:t>The recurring basis (e.g., once a day, once a week)</a:t>
                      </a:r>
                    </a:p>
                    <a:p>
                      <a:pPr marL="637821" marR="0" lvl="1" indent="-1714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50" i="0" kern="1200" dirty="0">
                          <a:solidFill>
                            <a:schemeClr val="tx1"/>
                          </a:solidFill>
                          <a:latin typeface="+mn-lt"/>
                          <a:ea typeface="+mn-ea"/>
                          <a:cs typeface="Segoe UI" panose="020B0502040204020203" pitchFamily="34" charset="0"/>
                        </a:rPr>
                        <a:t>The average size and maximum size of Segments</a:t>
                      </a:r>
                    </a:p>
                    <a:p>
                      <a:pPr marL="171450" marR="0" lvl="0" indent="-1714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50" i="0" kern="1200" dirty="0">
                          <a:solidFill>
                            <a:schemeClr val="tx1"/>
                          </a:solidFill>
                          <a:latin typeface="+mn-lt"/>
                          <a:ea typeface="+mn-ea"/>
                          <a:cs typeface="Segoe UI" panose="020B0502040204020203" pitchFamily="34" charset="0"/>
                        </a:rPr>
                        <a:t>The precise data you intend to share:</a:t>
                      </a:r>
                    </a:p>
                    <a:p>
                      <a:pPr marL="637821" marR="0" lvl="1" indent="-1714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50" i="0" kern="1200" dirty="0">
                          <a:solidFill>
                            <a:schemeClr val="tx1"/>
                          </a:solidFill>
                          <a:latin typeface="+mn-lt"/>
                          <a:ea typeface="+mn-ea"/>
                          <a:cs typeface="Segoe UI" panose="020B0502040204020203" pitchFamily="34" charset="0"/>
                        </a:rPr>
                        <a:t>The attributes from the Unified Profiles / Segments</a:t>
                      </a:r>
                    </a:p>
                    <a:p>
                      <a:pPr marL="637821" marR="0" lvl="1" indent="-1714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50" i="0" kern="1200" dirty="0">
                          <a:solidFill>
                            <a:schemeClr val="tx1"/>
                          </a:solidFill>
                          <a:latin typeface="+mn-lt"/>
                          <a:ea typeface="+mn-ea"/>
                          <a:cs typeface="Segoe UI" panose="020B0502040204020203" pitchFamily="34" charset="0"/>
                        </a:rPr>
                        <a:t>If needed, the extra attributes from other </a:t>
                      </a:r>
                      <a:r>
                        <a:rPr lang="en-US" sz="1150" i="1" kern="1200" dirty="0">
                          <a:solidFill>
                            <a:schemeClr val="tx1"/>
                          </a:solidFill>
                          <a:latin typeface="+mn-lt"/>
                          <a:ea typeface="+mn-ea"/>
                          <a:cs typeface="Segoe UI" panose="020B0502040204020203" pitchFamily="34" charset="0"/>
                        </a:rPr>
                        <a:t>Customer Insights - Data</a:t>
                      </a:r>
                      <a:r>
                        <a:rPr lang="en-US" sz="1150" i="0" kern="1200" dirty="0">
                          <a:solidFill>
                            <a:schemeClr val="tx1"/>
                          </a:solidFill>
                          <a:latin typeface="+mn-lt"/>
                          <a:ea typeface="+mn-ea"/>
                          <a:cs typeface="Segoe UI" panose="020B0502040204020203" pitchFamily="34" charset="0"/>
                        </a:rPr>
                        <a:t> Tables (e.g., from Enrichments, Measures, etc.)</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43209430"/>
                  </a:ext>
                </a:extLst>
              </a:tr>
              <a:tr h="1188720">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900" kern="1200" spc="0" baseline="0" dirty="0">
                          <a:solidFill>
                            <a:schemeClr val="tx1"/>
                          </a:solidFill>
                          <a:latin typeface="+mj-lt"/>
                          <a:ea typeface="+mn-ea"/>
                          <a:cs typeface="Segoe UI" panose="020B0502040204020203" pitchFamily="34" charset="0"/>
                        </a:rPr>
                        <a:t>MarTech and/or AdTech - Native Integration</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1150" kern="1200" dirty="0">
                          <a:solidFill>
                            <a:schemeClr val="tx1"/>
                          </a:solidFill>
                          <a:latin typeface="+mn-lt"/>
                          <a:ea typeface="+mn-ea"/>
                          <a:cs typeface="Segoe UI" panose="020B0502040204020203" pitchFamily="34" charset="0"/>
                        </a:rPr>
                        <a:t>For each of the target systems mentioned in first question:</a:t>
                      </a:r>
                    </a:p>
                    <a:p>
                      <a:pPr marL="171450" marR="0" lvl="0" indent="-1714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50" kern="1200" dirty="0">
                          <a:solidFill>
                            <a:schemeClr val="tx1"/>
                          </a:solidFill>
                          <a:latin typeface="+mn-lt"/>
                          <a:ea typeface="+mn-ea"/>
                          <a:cs typeface="Segoe UI" panose="020B0502040204020203" pitchFamily="34" charset="0"/>
                        </a:rPr>
                        <a:t>Will you be using a native data sharing mechanism or native export connector? Which one?</a:t>
                      </a:r>
                    </a:p>
                    <a:p>
                      <a:pPr marL="171450" marR="0" lvl="0" indent="-1714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50" kern="1200" dirty="0">
                          <a:solidFill>
                            <a:schemeClr val="tx1"/>
                          </a:solidFill>
                          <a:latin typeface="+mn-lt"/>
                          <a:ea typeface="+mn-ea"/>
                          <a:cs typeface="Segoe UI" panose="020B0502040204020203" pitchFamily="34" charset="0"/>
                        </a:rPr>
                        <a:t>If so, do its prerequisites and potential limits allow to satisfy your requirement as expressed in first question? </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895802046"/>
                  </a:ext>
                </a:extLst>
              </a:tr>
              <a:tr h="1920240">
                <a:tc>
                  <a:txBody>
                    <a:bodyPr/>
                    <a:lstStyle/>
                    <a:p>
                      <a:pPr marL="0" marR="0" lvl="0" indent="0" algn="l" defTabSz="932742"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900" kern="1200" spc="0" baseline="0" dirty="0">
                          <a:solidFill>
                            <a:schemeClr val="tx1"/>
                          </a:solidFill>
                          <a:latin typeface="+mj-lt"/>
                          <a:ea typeface="+mn-ea"/>
                          <a:cs typeface="Segoe UI" panose="020B0502040204020203" pitchFamily="34" charset="0"/>
                        </a:rPr>
                        <a:t>MarTech and/or AdTech - Custom Integration</a:t>
                      </a:r>
                    </a:p>
                    <a:p>
                      <a:pPr marL="0" marR="0" lvl="0" indent="0" algn="l" defTabSz="932742"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150" kern="1200" dirty="0">
                          <a:solidFill>
                            <a:schemeClr val="tx1"/>
                          </a:solidFill>
                          <a:latin typeface="+mn-lt"/>
                          <a:ea typeface="+mn-ea"/>
                          <a:cs typeface="Segoe UI" panose="020B0502040204020203" pitchFamily="34" charset="0"/>
                        </a:rPr>
                        <a:t>For each of the target systems mentioned in first question, if there’s no Native Integration, or if the Native Integration doesn’t allow to satisfy your requirement as expressed in first question, please describe how you intend to build a Custom Integration pipeline to the target?</a:t>
                      </a:r>
                    </a:p>
                    <a:p>
                      <a:pPr marL="171450" marR="0" lvl="0" indent="-1714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50" kern="1200" dirty="0">
                          <a:solidFill>
                            <a:schemeClr val="tx1"/>
                          </a:solidFill>
                          <a:latin typeface="+mn-lt"/>
                          <a:ea typeface="+mn-ea"/>
                          <a:cs typeface="Segoe UI" panose="020B0502040204020203" pitchFamily="34" charset="0"/>
                        </a:rPr>
                        <a:t>How you would access </a:t>
                      </a:r>
                      <a:r>
                        <a:rPr lang="en-US" sz="1150" i="1" kern="1200" dirty="0">
                          <a:solidFill>
                            <a:schemeClr val="tx1"/>
                          </a:solidFill>
                          <a:latin typeface="+mn-lt"/>
                          <a:ea typeface="+mn-ea"/>
                          <a:cs typeface="Segoe UI" panose="020B0502040204020203" pitchFamily="34" charset="0"/>
                        </a:rPr>
                        <a:t>Customer Insights - Data</a:t>
                      </a:r>
                      <a:r>
                        <a:rPr lang="en-US" sz="1150" kern="1200" dirty="0">
                          <a:solidFill>
                            <a:schemeClr val="tx1"/>
                          </a:solidFill>
                          <a:latin typeface="+mn-lt"/>
                          <a:ea typeface="+mn-ea"/>
                          <a:cs typeface="Segoe UI" panose="020B0502040204020203" pitchFamily="34" charset="0"/>
                        </a:rPr>
                        <a:t> data (e.g., querying through APIs, exporting to a Lake, SFTP, etc.)?</a:t>
                      </a:r>
                    </a:p>
                    <a:p>
                      <a:pPr marL="171450" marR="0" lvl="0" indent="-1714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50" kern="1200" dirty="0">
                          <a:solidFill>
                            <a:schemeClr val="tx1"/>
                          </a:solidFill>
                          <a:latin typeface="+mn-lt"/>
                          <a:ea typeface="+mn-ea"/>
                          <a:cs typeface="Segoe UI" panose="020B0502040204020203" pitchFamily="34" charset="0"/>
                        </a:rPr>
                        <a:t>Would you need to perform some data wrangling to shape/filter/augment the data as expected by the target?</a:t>
                      </a:r>
                    </a:p>
                    <a:p>
                      <a:pPr marL="171450" marR="0" lvl="0" indent="-1714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50" kern="1200" dirty="0">
                          <a:solidFill>
                            <a:schemeClr val="tx1"/>
                          </a:solidFill>
                          <a:latin typeface="+mn-lt"/>
                          <a:ea typeface="+mn-ea"/>
                          <a:cs typeface="Segoe UI" panose="020B0502040204020203" pitchFamily="34" charset="0"/>
                        </a:rPr>
                        <a:t>What integration stack are you going to use? (e.g., Azure Data Factory, Power Automate, etc.)</a:t>
                      </a:r>
                    </a:p>
                    <a:p>
                      <a:pPr marL="171450" marR="0" lvl="0" indent="-1714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50" i="0" kern="1200" dirty="0">
                          <a:solidFill>
                            <a:schemeClr val="tx1"/>
                          </a:solidFill>
                          <a:latin typeface="+mn-lt"/>
                          <a:ea typeface="+mn-ea"/>
                          <a:cs typeface="Segoe UI" panose="020B0502040204020203" pitchFamily="34" charset="0"/>
                        </a:rPr>
                        <a:t>Have you validated the associated budget and skillsets required for this?</a:t>
                      </a:r>
                      <a:endParaRPr lang="en-US" sz="1150" kern="1200" dirty="0">
                        <a:solidFill>
                          <a:schemeClr val="tx1"/>
                        </a:solidFill>
                        <a:latin typeface="+mn-lt"/>
                        <a:ea typeface="+mn-ea"/>
                        <a:cs typeface="Segoe UI" panose="020B0502040204020203" pitchFamily="34" charset="0"/>
                      </a:endParaRP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930282560"/>
                  </a:ext>
                </a:extLst>
              </a:tr>
            </a:tbl>
          </a:graphicData>
        </a:graphic>
      </p:graphicFrame>
      <p:sp>
        <p:nvSpPr>
          <p:cNvPr id="7" name="Rectangle 6">
            <a:extLst>
              <a:ext uri="{FF2B5EF4-FFF2-40B4-BE49-F238E27FC236}">
                <a16:creationId xmlns:a16="http://schemas.microsoft.com/office/drawing/2014/main" id="{74C96D0C-1A5B-EEEF-4026-F18091A4BF12}"/>
              </a:ext>
            </a:extLst>
          </p:cNvPr>
          <p:cNvSpPr/>
          <p:nvPr/>
        </p:nvSpPr>
        <p:spPr>
          <a:xfrm>
            <a:off x="6648225" y="3631345"/>
            <a:ext cx="5376837" cy="109728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91440" rtlCol="0" anchor="t"/>
          <a:lstStyle/>
          <a:p>
            <a:pPr algn="ctr"/>
            <a:r>
              <a:rPr lang="en-US" sz="1600" dirty="0">
                <a:solidFill>
                  <a:schemeClr val="tx1"/>
                </a:solidFill>
              </a:rPr>
              <a:t>Add Info</a:t>
            </a:r>
          </a:p>
        </p:txBody>
      </p:sp>
      <p:pic>
        <p:nvPicPr>
          <p:cNvPr id="4" name="Picture 3">
            <a:extLst>
              <a:ext uri="{FF2B5EF4-FFF2-40B4-BE49-F238E27FC236}">
                <a16:creationId xmlns:a16="http://schemas.microsoft.com/office/drawing/2014/main" id="{BCC55190-36F2-6AC0-D4DC-A6B44DFD6405}"/>
              </a:ext>
            </a:extLst>
          </p:cNvPr>
          <p:cNvPicPr>
            <a:picLocks noChangeAspect="1"/>
          </p:cNvPicPr>
          <p:nvPr/>
        </p:nvPicPr>
        <p:blipFill>
          <a:blip r:embed="rId3"/>
          <a:stretch>
            <a:fillRect/>
          </a:stretch>
        </p:blipFill>
        <p:spPr>
          <a:xfrm>
            <a:off x="653213" y="177153"/>
            <a:ext cx="321749" cy="319410"/>
          </a:xfrm>
          <a:prstGeom prst="rect">
            <a:avLst/>
          </a:prstGeom>
        </p:spPr>
      </p:pic>
      <p:sp>
        <p:nvSpPr>
          <p:cNvPr id="3" name="TextBox 2">
            <a:extLst>
              <a:ext uri="{FF2B5EF4-FFF2-40B4-BE49-F238E27FC236}">
                <a16:creationId xmlns:a16="http://schemas.microsoft.com/office/drawing/2014/main" id="{8B8C8B4E-4C55-21E5-71F1-D8CD499C8F2D}"/>
              </a:ext>
            </a:extLst>
          </p:cNvPr>
          <p:cNvSpPr txBox="1"/>
          <p:nvPr/>
        </p:nvSpPr>
        <p:spPr>
          <a:xfrm flipH="1">
            <a:off x="10994314" y="6664072"/>
            <a:ext cx="1175450" cy="1692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1" u="none" strike="noStrike" kern="1200" cap="none" spc="0" normalizeH="0" baseline="0" noProof="0" dirty="0">
                <a:ln>
                  <a:noFill/>
                </a:ln>
                <a:solidFill>
                  <a:srgbClr val="000000"/>
                </a:solidFill>
                <a:effectLst/>
                <a:uLnTx/>
                <a:uFillTx/>
                <a:latin typeface="Segoe UI"/>
                <a:ea typeface="+mn-ea"/>
                <a:cs typeface="+mn-cs"/>
              </a:rPr>
              <a:t>(see slide notes)</a:t>
            </a:r>
            <a:endParaRPr kumimoji="0" lang="en-GB" sz="1100" b="0" i="1" u="none" strike="noStrike" kern="1200" cap="none" spc="0" normalizeH="0" baseline="0" noProof="0" dirty="0" err="1">
              <a:ln>
                <a:noFill/>
              </a:ln>
              <a:solidFill>
                <a:srgbClr val="000000"/>
              </a:solidFill>
              <a:effectLst/>
              <a:uLnTx/>
              <a:uFillTx/>
              <a:latin typeface="Segoe UI"/>
              <a:ea typeface="+mn-ea"/>
              <a:cs typeface="+mn-cs"/>
            </a:endParaRPr>
          </a:p>
        </p:txBody>
      </p:sp>
      <p:sp>
        <p:nvSpPr>
          <p:cNvPr id="8" name="Rectangle 7">
            <a:extLst>
              <a:ext uri="{FF2B5EF4-FFF2-40B4-BE49-F238E27FC236}">
                <a16:creationId xmlns:a16="http://schemas.microsoft.com/office/drawing/2014/main" id="{61EE6AA6-D8BF-6171-FB72-D41B50245FB2}"/>
              </a:ext>
            </a:extLst>
          </p:cNvPr>
          <p:cNvSpPr/>
          <p:nvPr/>
        </p:nvSpPr>
        <p:spPr>
          <a:xfrm>
            <a:off x="6648224" y="4825442"/>
            <a:ext cx="5376837" cy="183863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91440" rtlCol="0" anchor="t"/>
          <a:lstStyle/>
          <a:p>
            <a:pPr algn="ctr"/>
            <a:r>
              <a:rPr lang="en-US" sz="1600" dirty="0">
                <a:solidFill>
                  <a:schemeClr val="tx1"/>
                </a:solidFill>
              </a:rPr>
              <a:t>Add Info</a:t>
            </a:r>
          </a:p>
        </p:txBody>
      </p:sp>
    </p:spTree>
    <p:extLst>
      <p:ext uri="{BB962C8B-B14F-4D97-AF65-F5344CB8AC3E}">
        <p14:creationId xmlns:p14="http://schemas.microsoft.com/office/powerpoint/2010/main" val="1133214180"/>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itle 46">
            <a:extLst>
              <a:ext uri="{FF2B5EF4-FFF2-40B4-BE49-F238E27FC236}">
                <a16:creationId xmlns:a16="http://schemas.microsoft.com/office/drawing/2014/main" id="{1F301958-DE5F-4AB2-97F9-69B1699A128E}"/>
              </a:ext>
            </a:extLst>
          </p:cNvPr>
          <p:cNvSpPr>
            <a:spLocks noGrp="1"/>
          </p:cNvSpPr>
          <p:nvPr>
            <p:ph type="title"/>
          </p:nvPr>
        </p:nvSpPr>
        <p:spPr>
          <a:xfrm>
            <a:off x="588263" y="457200"/>
            <a:ext cx="11018520" cy="553998"/>
          </a:xfrm>
        </p:spPr>
        <p:txBody>
          <a:bodyPr/>
          <a:lstStyle/>
          <a:p>
            <a:r>
              <a:rPr lang="en-US" dirty="0"/>
              <a:t>Outbound - Activations (2/3)</a:t>
            </a:r>
          </a:p>
        </p:txBody>
      </p:sp>
      <p:sp>
        <p:nvSpPr>
          <p:cNvPr id="2" name="TextBox 1">
            <a:extLst>
              <a:ext uri="{FF2B5EF4-FFF2-40B4-BE49-F238E27FC236}">
                <a16:creationId xmlns:a16="http://schemas.microsoft.com/office/drawing/2014/main" id="{0A871E26-7B01-5D02-17A1-FEC0D2481BE2}"/>
              </a:ext>
            </a:extLst>
          </p:cNvPr>
          <p:cNvSpPr txBox="1"/>
          <p:nvPr/>
        </p:nvSpPr>
        <p:spPr>
          <a:xfrm>
            <a:off x="1039912" y="222255"/>
            <a:ext cx="2510303" cy="246221"/>
          </a:xfrm>
          <a:prstGeom prst="rect">
            <a:avLst/>
          </a:prstGeom>
          <a:noFill/>
        </p:spPr>
        <p:txBody>
          <a:bodyPr wrap="none" lIns="0" tIns="0" rIns="0" bIns="0" rtlCol="0">
            <a:spAutoFit/>
          </a:bodyPr>
          <a:lstStyle/>
          <a:p>
            <a:pPr>
              <a:defRPr/>
            </a:pPr>
            <a:r>
              <a:rPr lang="de-DE" sz="1600" dirty="0">
                <a:solidFill>
                  <a:schemeClr val="tx2"/>
                </a:solidFill>
              </a:rPr>
              <a:t>Integration and Extensibility</a:t>
            </a:r>
          </a:p>
        </p:txBody>
      </p:sp>
      <p:sp>
        <p:nvSpPr>
          <p:cNvPr id="9" name="Rectangle 8">
            <a:extLst>
              <a:ext uri="{FF2B5EF4-FFF2-40B4-BE49-F238E27FC236}">
                <a16:creationId xmlns:a16="http://schemas.microsoft.com/office/drawing/2014/main" id="{4799C1AA-6B70-9FC1-D9D8-85EBE03F5767}"/>
              </a:ext>
            </a:extLst>
          </p:cNvPr>
          <p:cNvSpPr/>
          <p:nvPr/>
        </p:nvSpPr>
        <p:spPr>
          <a:xfrm>
            <a:off x="8438707" y="0"/>
            <a:ext cx="3753293" cy="443365"/>
          </a:xfrm>
          <a:prstGeom prst="rect">
            <a:avLst/>
          </a:prstGeom>
          <a:solidFill>
            <a:schemeClr val="tx2"/>
          </a:solid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32597">
              <a:defRPr/>
            </a:pPr>
            <a:r>
              <a:rPr lang="en-US" sz="2000">
                <a:solidFill>
                  <a:schemeClr val="bg1"/>
                </a:solidFill>
                <a:latin typeface="+mj-lt"/>
              </a:rPr>
              <a:t>Customer slide (please update)</a:t>
            </a:r>
          </a:p>
        </p:txBody>
      </p:sp>
      <p:sp>
        <p:nvSpPr>
          <p:cNvPr id="5" name="Rectangle 4">
            <a:extLst>
              <a:ext uri="{FF2B5EF4-FFF2-40B4-BE49-F238E27FC236}">
                <a16:creationId xmlns:a16="http://schemas.microsoft.com/office/drawing/2014/main" id="{CCAE18DC-D7E0-0B7B-8851-689FF9D108EB}"/>
              </a:ext>
            </a:extLst>
          </p:cNvPr>
          <p:cNvSpPr/>
          <p:nvPr/>
        </p:nvSpPr>
        <p:spPr>
          <a:xfrm>
            <a:off x="6648225" y="1025033"/>
            <a:ext cx="5376837" cy="250347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91440" rtlCol="0" anchor="t"/>
          <a:lstStyle/>
          <a:p>
            <a:pPr algn="ctr"/>
            <a:r>
              <a:rPr lang="en-US" sz="1600" dirty="0">
                <a:solidFill>
                  <a:schemeClr val="tx1"/>
                </a:solidFill>
              </a:rPr>
              <a:t>Add Info</a:t>
            </a:r>
          </a:p>
        </p:txBody>
      </p:sp>
      <p:sp>
        <p:nvSpPr>
          <p:cNvPr id="7" name="Rectangle 6">
            <a:extLst>
              <a:ext uri="{FF2B5EF4-FFF2-40B4-BE49-F238E27FC236}">
                <a16:creationId xmlns:a16="http://schemas.microsoft.com/office/drawing/2014/main" id="{74C96D0C-1A5B-EEEF-4026-F18091A4BF12}"/>
              </a:ext>
            </a:extLst>
          </p:cNvPr>
          <p:cNvSpPr/>
          <p:nvPr/>
        </p:nvSpPr>
        <p:spPr>
          <a:xfrm>
            <a:off x="6648223" y="5869943"/>
            <a:ext cx="5376837" cy="79412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91440" rtlCol="0" anchor="t"/>
          <a:lstStyle/>
          <a:p>
            <a:pPr algn="ctr"/>
            <a:r>
              <a:rPr lang="en-US" sz="1600" dirty="0">
                <a:solidFill>
                  <a:schemeClr val="tx1"/>
                </a:solidFill>
              </a:rPr>
              <a:t>Add Info</a:t>
            </a:r>
          </a:p>
        </p:txBody>
      </p:sp>
      <p:pic>
        <p:nvPicPr>
          <p:cNvPr id="4" name="Picture 3">
            <a:extLst>
              <a:ext uri="{FF2B5EF4-FFF2-40B4-BE49-F238E27FC236}">
                <a16:creationId xmlns:a16="http://schemas.microsoft.com/office/drawing/2014/main" id="{BCC55190-36F2-6AC0-D4DC-A6B44DFD6405}"/>
              </a:ext>
            </a:extLst>
          </p:cNvPr>
          <p:cNvPicPr>
            <a:picLocks noChangeAspect="1"/>
          </p:cNvPicPr>
          <p:nvPr/>
        </p:nvPicPr>
        <p:blipFill>
          <a:blip r:embed="rId3"/>
          <a:stretch>
            <a:fillRect/>
          </a:stretch>
        </p:blipFill>
        <p:spPr>
          <a:xfrm>
            <a:off x="653213" y="177153"/>
            <a:ext cx="321749" cy="319410"/>
          </a:xfrm>
          <a:prstGeom prst="rect">
            <a:avLst/>
          </a:prstGeom>
        </p:spPr>
      </p:pic>
      <p:sp>
        <p:nvSpPr>
          <p:cNvPr id="8" name="Rectangle 7">
            <a:extLst>
              <a:ext uri="{FF2B5EF4-FFF2-40B4-BE49-F238E27FC236}">
                <a16:creationId xmlns:a16="http://schemas.microsoft.com/office/drawing/2014/main" id="{61EE6AA6-D8BF-6171-FB72-D41B50245FB2}"/>
              </a:ext>
            </a:extLst>
          </p:cNvPr>
          <p:cNvSpPr/>
          <p:nvPr/>
        </p:nvSpPr>
        <p:spPr>
          <a:xfrm>
            <a:off x="6648224" y="3613859"/>
            <a:ext cx="5376837" cy="21579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91440" rtlCol="0" anchor="t"/>
          <a:lstStyle/>
          <a:p>
            <a:pPr algn="ctr"/>
            <a:r>
              <a:rPr lang="en-US" sz="1600" dirty="0">
                <a:solidFill>
                  <a:schemeClr val="tx1"/>
                </a:solidFill>
              </a:rPr>
              <a:t>Add Info</a:t>
            </a:r>
          </a:p>
        </p:txBody>
      </p:sp>
      <p:graphicFrame>
        <p:nvGraphicFramePr>
          <p:cNvPr id="10" name="Table 7">
            <a:extLst>
              <a:ext uri="{FF2B5EF4-FFF2-40B4-BE49-F238E27FC236}">
                <a16:creationId xmlns:a16="http://schemas.microsoft.com/office/drawing/2014/main" id="{F349CC51-C0D3-3C33-00E1-51EDBD742AC1}"/>
              </a:ext>
            </a:extLst>
          </p:cNvPr>
          <p:cNvGraphicFramePr>
            <a:graphicFrameLocks noGrp="1"/>
          </p:cNvGraphicFramePr>
          <p:nvPr>
            <p:extLst>
              <p:ext uri="{D42A27DB-BD31-4B8C-83A1-F6EECF244321}">
                <p14:modId xmlns:p14="http://schemas.microsoft.com/office/powerpoint/2010/main" val="515645043"/>
              </p:ext>
            </p:extLst>
          </p:nvPr>
        </p:nvGraphicFramePr>
        <p:xfrm>
          <a:off x="129092" y="1025033"/>
          <a:ext cx="6368527" cy="5775960"/>
        </p:xfrm>
        <a:graphic>
          <a:graphicData uri="http://schemas.openxmlformats.org/drawingml/2006/table">
            <a:tbl>
              <a:tblPr>
                <a:tableStyleId>{5940675A-B579-460E-94D1-54222C63F5DA}</a:tableStyleId>
              </a:tblPr>
              <a:tblGrid>
                <a:gridCol w="6368527">
                  <a:extLst>
                    <a:ext uri="{9D8B030D-6E8A-4147-A177-3AD203B41FA5}">
                      <a16:colId xmlns:a16="http://schemas.microsoft.com/office/drawing/2014/main" val="3743228298"/>
                    </a:ext>
                  </a:extLst>
                </a:gridCol>
              </a:tblGrid>
              <a:tr h="2560320">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900" kern="1200" spc="0" baseline="0" dirty="0">
                          <a:solidFill>
                            <a:schemeClr val="tx1"/>
                          </a:solidFill>
                          <a:latin typeface="+mj-lt"/>
                          <a:ea typeface="+mn-ea"/>
                          <a:cs typeface="Segoe UI" panose="020B0502040204020203" pitchFamily="34" charset="0"/>
                        </a:rPr>
                        <a:t>Custom App - Scenario</a:t>
                      </a:r>
                    </a:p>
                    <a:p>
                      <a:pPr marL="0" marR="0" lvl="0" indent="0" algn="l" defTabSz="932742"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150" i="0" kern="1200" dirty="0">
                          <a:solidFill>
                            <a:schemeClr val="tx1"/>
                          </a:solidFill>
                          <a:latin typeface="+mn-lt"/>
                          <a:ea typeface="+mn-ea"/>
                          <a:cs typeface="Segoe UI" panose="020B0502040204020203" pitchFamily="34" charset="0"/>
                        </a:rPr>
                        <a:t>For each Custom App, please describe:</a:t>
                      </a:r>
                    </a:p>
                    <a:p>
                      <a:pPr marL="171450" marR="0" lvl="0" indent="-1714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50" i="0" kern="1200" dirty="0">
                          <a:solidFill>
                            <a:schemeClr val="tx1"/>
                          </a:solidFill>
                          <a:latin typeface="+mn-lt"/>
                          <a:ea typeface="+mn-ea"/>
                          <a:cs typeface="Segoe UI" panose="020B0502040204020203" pitchFamily="34" charset="0"/>
                        </a:rPr>
                        <a:t>Name</a:t>
                      </a:r>
                    </a:p>
                    <a:p>
                      <a:pPr marL="171450" marR="0" lvl="0" indent="-1714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50" i="0" kern="1200" dirty="0">
                          <a:solidFill>
                            <a:schemeClr val="tx1"/>
                          </a:solidFill>
                          <a:latin typeface="+mn-lt"/>
                          <a:ea typeface="+mn-ea"/>
                          <a:cs typeface="Segoe UI" panose="020B0502040204020203" pitchFamily="34" charset="0"/>
                        </a:rPr>
                        <a:t>Relevant additional context to the quick functional description provided in earlier section </a:t>
                      </a:r>
                    </a:p>
                    <a:p>
                      <a:pPr marL="171450" marR="0" lvl="0" indent="-1714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50" i="0" kern="1200" dirty="0">
                          <a:solidFill>
                            <a:schemeClr val="tx1"/>
                          </a:solidFill>
                          <a:latin typeface="+mn-lt"/>
                          <a:ea typeface="+mn-ea"/>
                          <a:cs typeface="Segoe UI" panose="020B0502040204020203" pitchFamily="34" charset="0"/>
                        </a:rPr>
                        <a:t>What are, end-to-end, all the products and technical stacks involved in making this happen? </a:t>
                      </a:r>
                    </a:p>
                    <a:p>
                      <a:pPr marL="171450" marR="0" lvl="0" indent="-1714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50" i="0" kern="1200" dirty="0">
                          <a:solidFill>
                            <a:schemeClr val="tx1"/>
                          </a:solidFill>
                          <a:latin typeface="+mn-lt"/>
                          <a:ea typeface="+mn-ea"/>
                          <a:cs typeface="Segoe UI" panose="020B0502040204020203" pitchFamily="34" charset="0"/>
                        </a:rPr>
                        <a:t>Customer Insights Data (list of Tables and Attributes) with associated volumes and frequency expected from the App</a:t>
                      </a:r>
                    </a:p>
                    <a:p>
                      <a:pPr marL="171450" marR="0" lvl="0" indent="-1714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50" i="0" kern="1200" dirty="0">
                          <a:solidFill>
                            <a:schemeClr val="tx1"/>
                          </a:solidFill>
                          <a:latin typeface="+mn-lt"/>
                          <a:ea typeface="+mn-ea"/>
                          <a:cs typeface="Segoe UI" panose="020B0502040204020203" pitchFamily="34" charset="0"/>
                        </a:rPr>
                        <a:t>Is the Data provided by </a:t>
                      </a:r>
                      <a:r>
                        <a:rPr lang="en-GB" sz="1200" b="0" i="1" dirty="0">
                          <a:solidFill>
                            <a:srgbClr val="161616"/>
                          </a:solidFill>
                          <a:effectLst/>
                          <a:latin typeface="Segoe UI" panose="020B0502040204020203" pitchFamily="34" charset="0"/>
                        </a:rPr>
                        <a:t>Customer Insights - Data </a:t>
                      </a:r>
                      <a:r>
                        <a:rPr lang="en-US" sz="1150" i="0" kern="1200" dirty="0">
                          <a:solidFill>
                            <a:schemeClr val="tx1"/>
                          </a:solidFill>
                          <a:latin typeface="+mn-lt"/>
                          <a:ea typeface="+mn-ea"/>
                          <a:cs typeface="Segoe UI" panose="020B0502040204020203" pitchFamily="34" charset="0"/>
                        </a:rPr>
                        <a:t>necessary and sufficient as-is, or does it need some data wrangling? Does App need to enforce a specific Role Based Access Control on Data?</a:t>
                      </a:r>
                    </a:p>
                    <a:p>
                      <a:pPr marL="171450" marR="0" lvl="0" indent="-1714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50" i="0" kern="1200" dirty="0">
                          <a:solidFill>
                            <a:schemeClr val="tx1"/>
                          </a:solidFill>
                          <a:latin typeface="+mn-lt"/>
                          <a:ea typeface="+mn-ea"/>
                          <a:cs typeface="Segoe UI" panose="020B0502040204020203" pitchFamily="34" charset="0"/>
                        </a:rPr>
                        <a:t>Does it need to be joined or related to other data, and if so which and on which basis? </a:t>
                      </a:r>
                    </a:p>
                    <a:p>
                      <a:pPr marL="171450" marR="0" lvl="0" indent="-1714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50" i="0" kern="1200" dirty="0">
                          <a:solidFill>
                            <a:schemeClr val="tx1"/>
                          </a:solidFill>
                          <a:latin typeface="+mn-lt"/>
                          <a:ea typeface="+mn-ea"/>
                          <a:cs typeface="Segoe UI" panose="020B0502040204020203" pitchFamily="34" charset="0"/>
                        </a:rPr>
                        <a:t>How will the Data flow between those products and technical stacks (e.g., push with a specific export mechanisms, or pull with specific connector/APIs, etc.)?</a:t>
                      </a:r>
                    </a:p>
                    <a:p>
                      <a:pPr marL="171450" marR="0" lvl="0" indent="-1714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50" i="0" kern="1200" dirty="0">
                          <a:solidFill>
                            <a:schemeClr val="tx1"/>
                          </a:solidFill>
                          <a:latin typeface="+mn-lt"/>
                          <a:ea typeface="+mn-ea"/>
                          <a:cs typeface="Segoe UI" panose="020B0502040204020203" pitchFamily="34" charset="0"/>
                        </a:rPr>
                        <a:t>Have you validated the associated budget and skillsets required for this?</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43209430"/>
                  </a:ext>
                </a:extLst>
              </a:tr>
              <a:tr h="2286000">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900" kern="1200" spc="0" baseline="0" dirty="0">
                          <a:solidFill>
                            <a:schemeClr val="tx1"/>
                          </a:solidFill>
                          <a:latin typeface="+mj-lt"/>
                          <a:ea typeface="+mn-ea"/>
                          <a:cs typeface="Segoe UI" panose="020B0502040204020203" pitchFamily="34" charset="0"/>
                        </a:rPr>
                        <a:t>Custom App - Pulling </a:t>
                      </a:r>
                      <a:r>
                        <a:rPr lang="en-US" sz="1900" i="1" kern="1200" spc="0" baseline="0" dirty="0">
                          <a:solidFill>
                            <a:schemeClr val="tx1"/>
                          </a:solidFill>
                          <a:latin typeface="+mj-lt"/>
                          <a:ea typeface="+mn-ea"/>
                          <a:cs typeface="Segoe UI" panose="020B0502040204020203" pitchFamily="34" charset="0"/>
                        </a:rPr>
                        <a:t>Customer Insights - Data</a:t>
                      </a:r>
                      <a:r>
                        <a:rPr lang="en-US" sz="1900" kern="1200" spc="0" baseline="0" dirty="0">
                          <a:solidFill>
                            <a:schemeClr val="tx1"/>
                          </a:solidFill>
                          <a:latin typeface="+mj-lt"/>
                          <a:ea typeface="+mn-ea"/>
                          <a:cs typeface="Segoe UI" panose="020B0502040204020203" pitchFamily="34" charset="0"/>
                        </a:rPr>
                        <a:t> Data</a:t>
                      </a:r>
                    </a:p>
                    <a:p>
                      <a:pPr marL="0" marR="0" lvl="0" indent="0" algn="l" defTabSz="932742"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150" i="0" kern="1200" dirty="0">
                          <a:solidFill>
                            <a:schemeClr val="tx1"/>
                          </a:solidFill>
                          <a:latin typeface="+mn-lt"/>
                          <a:ea typeface="+mn-ea"/>
                          <a:cs typeface="Segoe UI" panose="020B0502040204020203" pitchFamily="34" charset="0"/>
                        </a:rPr>
                        <a:t>If you intend to use pull mechanisms such as APIs or Power App / Power Automate connector</a:t>
                      </a:r>
                    </a:p>
                    <a:p>
                      <a:pPr marL="171450" marR="0" lvl="0" indent="-1714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50" i="0" kern="1200" dirty="0">
                          <a:solidFill>
                            <a:schemeClr val="tx1"/>
                          </a:solidFill>
                          <a:latin typeface="+mn-lt"/>
                          <a:ea typeface="+mn-ea"/>
                          <a:cs typeface="Segoe UI" panose="020B0502040204020203" pitchFamily="34" charset="0"/>
                        </a:rPr>
                        <a:t>Have you validated the associated limits (queries/period, throttling, etc.) are compatible with your scenario?</a:t>
                      </a:r>
                    </a:p>
                    <a:p>
                      <a:pPr marL="171450" marR="0" lvl="0" indent="-1714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50" i="0" kern="1200" dirty="0">
                          <a:solidFill>
                            <a:schemeClr val="tx1"/>
                          </a:solidFill>
                          <a:latin typeface="+mn-lt"/>
                          <a:ea typeface="+mn-ea"/>
                          <a:cs typeface="Segoe UI" panose="020B0502040204020203" pitchFamily="34" charset="0"/>
                        </a:rPr>
                        <a:t>Have you validated the </a:t>
                      </a:r>
                      <a:r>
                        <a:rPr lang="en-GB" sz="1200" b="0" i="1" dirty="0">
                          <a:solidFill>
                            <a:srgbClr val="161616"/>
                          </a:solidFill>
                          <a:effectLst/>
                          <a:latin typeface="Segoe UI" panose="020B0502040204020203" pitchFamily="34" charset="0"/>
                        </a:rPr>
                        <a:t>Customer Insights - Data</a:t>
                      </a:r>
                      <a:r>
                        <a:rPr lang="en-US" sz="1150" i="0" kern="1200" dirty="0">
                          <a:solidFill>
                            <a:schemeClr val="tx1"/>
                          </a:solidFill>
                          <a:latin typeface="+mn-lt"/>
                          <a:ea typeface="+mn-ea"/>
                          <a:cs typeface="Segoe UI" panose="020B0502040204020203" pitchFamily="34" charset="0"/>
                        </a:rPr>
                        <a:t> data Tables you need are available for real-time consumption?</a:t>
                      </a:r>
                    </a:p>
                    <a:p>
                      <a:pPr marL="171450" marR="0" lvl="0" indent="-1714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50" i="0" kern="1200" dirty="0">
                          <a:solidFill>
                            <a:schemeClr val="tx1"/>
                          </a:solidFill>
                          <a:latin typeface="+mn-lt"/>
                          <a:ea typeface="+mn-ea"/>
                          <a:cs typeface="Segoe UI" panose="020B0502040204020203" pitchFamily="34" charset="0"/>
                        </a:rPr>
                        <a:t>Please precise your expectations in terms of usage loads</a:t>
                      </a:r>
                    </a:p>
                    <a:p>
                      <a:pPr marL="0" marR="0" lvl="0" indent="0" algn="l" defTabSz="932742"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500" i="0" kern="1200" dirty="0">
                        <a:solidFill>
                          <a:schemeClr val="tx1"/>
                        </a:solidFill>
                        <a:latin typeface="+mn-lt"/>
                        <a:ea typeface="+mn-ea"/>
                        <a:cs typeface="Segoe UI" panose="020B0502040204020203" pitchFamily="34" charset="0"/>
                      </a:endParaRPr>
                    </a:p>
                    <a:p>
                      <a:pPr marL="0" marR="0" lvl="0" indent="0" algn="l" defTabSz="932742"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150" i="0" kern="1200" dirty="0">
                          <a:solidFill>
                            <a:schemeClr val="tx1"/>
                          </a:solidFill>
                          <a:latin typeface="+mn-lt"/>
                          <a:ea typeface="+mn-ea"/>
                          <a:cs typeface="Segoe UI" panose="020B0502040204020203" pitchFamily="34" charset="0"/>
                        </a:rPr>
                        <a:t>If you intend to use real-time APIs or Power Automate connector to update existing Unified Profile or create an Activity attached to an existing Unified Profile in </a:t>
                      </a:r>
                      <a:r>
                        <a:rPr lang="en-GB" sz="1200" b="0" i="1" dirty="0">
                          <a:solidFill>
                            <a:srgbClr val="161616"/>
                          </a:solidFill>
                          <a:effectLst/>
                          <a:latin typeface="Segoe UI" panose="020B0502040204020203" pitchFamily="34" charset="0"/>
                        </a:rPr>
                        <a:t>Customer Insights - Data</a:t>
                      </a:r>
                      <a:endParaRPr lang="en-US" sz="1150" i="0" kern="1200" dirty="0">
                        <a:solidFill>
                          <a:schemeClr val="tx1"/>
                        </a:solidFill>
                        <a:latin typeface="+mn-lt"/>
                        <a:ea typeface="+mn-ea"/>
                        <a:cs typeface="Segoe UI" panose="020B0502040204020203" pitchFamily="34" charset="0"/>
                      </a:endParaRPr>
                    </a:p>
                    <a:p>
                      <a:pPr marL="171450" marR="0" lvl="0" indent="-1714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50" i="0" kern="1200" dirty="0">
                          <a:solidFill>
                            <a:schemeClr val="tx1"/>
                          </a:solidFill>
                          <a:latin typeface="+mn-lt"/>
                          <a:ea typeface="+mn-ea"/>
                          <a:cs typeface="Segoe UI" panose="020B0502040204020203" pitchFamily="34" charset="0"/>
                        </a:rPr>
                        <a:t>Have you also considered the flow to the corresponding original Data Source System to confirm this operation with the next batch Data Source refresh in </a:t>
                      </a:r>
                      <a:r>
                        <a:rPr lang="en-GB" sz="1200" b="0" i="1" dirty="0">
                          <a:solidFill>
                            <a:srgbClr val="161616"/>
                          </a:solidFill>
                          <a:effectLst/>
                          <a:latin typeface="Segoe UI" panose="020B0502040204020203" pitchFamily="34" charset="0"/>
                        </a:rPr>
                        <a:t>Customer Insights - Data</a:t>
                      </a:r>
                      <a:r>
                        <a:rPr lang="en-US" sz="1150" i="0" kern="1200" dirty="0">
                          <a:solidFill>
                            <a:schemeClr val="tx1"/>
                          </a:solidFill>
                          <a:latin typeface="+mn-lt"/>
                          <a:ea typeface="+mn-ea"/>
                          <a:cs typeface="Segoe UI" panose="020B0502040204020203" pitchFamily="34" charset="0"/>
                        </a:rPr>
                        <a:t>?</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895802046"/>
                  </a:ext>
                </a:extLst>
              </a:tr>
              <a:tr h="822960">
                <a:tc>
                  <a:txBody>
                    <a:bodyPr/>
                    <a:lstStyle/>
                    <a:p>
                      <a:pPr marL="0" marR="0" lvl="0" indent="0" algn="l" defTabSz="932742"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900" kern="1200" spc="0" baseline="0" dirty="0">
                          <a:solidFill>
                            <a:schemeClr val="tx1"/>
                          </a:solidFill>
                          <a:latin typeface="+mj-lt"/>
                          <a:ea typeface="+mn-ea"/>
                          <a:cs typeface="Segoe UI" panose="020B0502040204020203" pitchFamily="34" charset="0"/>
                        </a:rPr>
                        <a:t>Custom App - Power App and Power Automate</a:t>
                      </a:r>
                    </a:p>
                    <a:p>
                      <a:pPr marL="0" marR="0" lvl="0" indent="0" algn="l" defTabSz="932742"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150" i="0" kern="1200" dirty="0">
                          <a:solidFill>
                            <a:schemeClr val="tx1"/>
                          </a:solidFill>
                          <a:latin typeface="+mn-lt"/>
                          <a:ea typeface="+mn-ea"/>
                          <a:cs typeface="Segoe UI" panose="020B0502040204020203" pitchFamily="34" charset="0"/>
                        </a:rPr>
                        <a:t>If you intend to use Power App and/or Power Automate as part of your Custom App scenario, have you validated the corresponding licensing?</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117704944"/>
                  </a:ext>
                </a:extLst>
              </a:tr>
            </a:tbl>
          </a:graphicData>
        </a:graphic>
      </p:graphicFrame>
      <p:sp>
        <p:nvSpPr>
          <p:cNvPr id="3" name="TextBox 2">
            <a:extLst>
              <a:ext uri="{FF2B5EF4-FFF2-40B4-BE49-F238E27FC236}">
                <a16:creationId xmlns:a16="http://schemas.microsoft.com/office/drawing/2014/main" id="{4C88ABEB-6284-6461-F6E5-7B393E61CC8E}"/>
              </a:ext>
            </a:extLst>
          </p:cNvPr>
          <p:cNvSpPr txBox="1"/>
          <p:nvPr/>
        </p:nvSpPr>
        <p:spPr>
          <a:xfrm flipH="1">
            <a:off x="10994314" y="6664072"/>
            <a:ext cx="1175450" cy="1692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1" u="none" strike="noStrike" kern="1200" cap="none" spc="0" normalizeH="0" baseline="0" noProof="0" dirty="0">
                <a:ln>
                  <a:noFill/>
                </a:ln>
                <a:solidFill>
                  <a:srgbClr val="000000"/>
                </a:solidFill>
                <a:effectLst/>
                <a:uLnTx/>
                <a:uFillTx/>
                <a:latin typeface="Segoe UI"/>
                <a:ea typeface="+mn-ea"/>
                <a:cs typeface="+mn-cs"/>
              </a:rPr>
              <a:t>(see slide notes)</a:t>
            </a:r>
            <a:endParaRPr kumimoji="0" lang="en-GB" sz="1100" b="0" i="1" u="none" strike="noStrike" kern="1200" cap="none" spc="0" normalizeH="0" baseline="0" noProof="0" dirty="0" err="1">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2713932702"/>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itle 46">
            <a:extLst>
              <a:ext uri="{FF2B5EF4-FFF2-40B4-BE49-F238E27FC236}">
                <a16:creationId xmlns:a16="http://schemas.microsoft.com/office/drawing/2014/main" id="{1F301958-DE5F-4AB2-97F9-69B1699A128E}"/>
              </a:ext>
            </a:extLst>
          </p:cNvPr>
          <p:cNvSpPr>
            <a:spLocks noGrp="1"/>
          </p:cNvSpPr>
          <p:nvPr>
            <p:ph type="title"/>
          </p:nvPr>
        </p:nvSpPr>
        <p:spPr>
          <a:xfrm>
            <a:off x="588263" y="457200"/>
            <a:ext cx="11018520" cy="553998"/>
          </a:xfrm>
        </p:spPr>
        <p:txBody>
          <a:bodyPr/>
          <a:lstStyle/>
          <a:p>
            <a:r>
              <a:rPr lang="en-US" dirty="0"/>
              <a:t>Outbound - Activations (3/3)</a:t>
            </a:r>
          </a:p>
        </p:txBody>
      </p:sp>
      <p:sp>
        <p:nvSpPr>
          <p:cNvPr id="2" name="TextBox 1">
            <a:extLst>
              <a:ext uri="{FF2B5EF4-FFF2-40B4-BE49-F238E27FC236}">
                <a16:creationId xmlns:a16="http://schemas.microsoft.com/office/drawing/2014/main" id="{0A871E26-7B01-5D02-17A1-FEC0D2481BE2}"/>
              </a:ext>
            </a:extLst>
          </p:cNvPr>
          <p:cNvSpPr txBox="1"/>
          <p:nvPr/>
        </p:nvSpPr>
        <p:spPr>
          <a:xfrm>
            <a:off x="1039912" y="222255"/>
            <a:ext cx="2510303" cy="246221"/>
          </a:xfrm>
          <a:prstGeom prst="rect">
            <a:avLst/>
          </a:prstGeom>
          <a:noFill/>
        </p:spPr>
        <p:txBody>
          <a:bodyPr wrap="none" lIns="0" tIns="0" rIns="0" bIns="0" rtlCol="0">
            <a:spAutoFit/>
          </a:bodyPr>
          <a:lstStyle/>
          <a:p>
            <a:pPr>
              <a:defRPr/>
            </a:pPr>
            <a:r>
              <a:rPr lang="de-DE" sz="1600" dirty="0">
                <a:solidFill>
                  <a:schemeClr val="tx2"/>
                </a:solidFill>
              </a:rPr>
              <a:t>Integration and Extensibility</a:t>
            </a:r>
          </a:p>
        </p:txBody>
      </p:sp>
      <p:sp>
        <p:nvSpPr>
          <p:cNvPr id="9" name="Rectangle 8">
            <a:extLst>
              <a:ext uri="{FF2B5EF4-FFF2-40B4-BE49-F238E27FC236}">
                <a16:creationId xmlns:a16="http://schemas.microsoft.com/office/drawing/2014/main" id="{4799C1AA-6B70-9FC1-D9D8-85EBE03F5767}"/>
              </a:ext>
            </a:extLst>
          </p:cNvPr>
          <p:cNvSpPr/>
          <p:nvPr/>
        </p:nvSpPr>
        <p:spPr>
          <a:xfrm>
            <a:off x="8438707" y="0"/>
            <a:ext cx="3753293" cy="443365"/>
          </a:xfrm>
          <a:prstGeom prst="rect">
            <a:avLst/>
          </a:prstGeom>
          <a:solidFill>
            <a:schemeClr val="tx2"/>
          </a:solid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32597">
              <a:defRPr/>
            </a:pPr>
            <a:r>
              <a:rPr lang="en-US" sz="2000">
                <a:solidFill>
                  <a:schemeClr val="bg1"/>
                </a:solidFill>
                <a:latin typeface="+mj-lt"/>
              </a:rPr>
              <a:t>Customer slide (please update)</a:t>
            </a:r>
          </a:p>
        </p:txBody>
      </p:sp>
      <p:graphicFrame>
        <p:nvGraphicFramePr>
          <p:cNvPr id="6" name="Table 7">
            <a:extLst>
              <a:ext uri="{FF2B5EF4-FFF2-40B4-BE49-F238E27FC236}">
                <a16:creationId xmlns:a16="http://schemas.microsoft.com/office/drawing/2014/main" id="{0FDA4A7D-58B8-E16A-B646-2FC109C9A7D2}"/>
              </a:ext>
            </a:extLst>
          </p:cNvPr>
          <p:cNvGraphicFramePr>
            <a:graphicFrameLocks noGrp="1"/>
          </p:cNvGraphicFramePr>
          <p:nvPr>
            <p:extLst>
              <p:ext uri="{D42A27DB-BD31-4B8C-83A1-F6EECF244321}">
                <p14:modId xmlns:p14="http://schemas.microsoft.com/office/powerpoint/2010/main" val="1090245712"/>
              </p:ext>
            </p:extLst>
          </p:nvPr>
        </p:nvGraphicFramePr>
        <p:xfrm>
          <a:off x="129092" y="1025033"/>
          <a:ext cx="6368527" cy="5760720"/>
        </p:xfrm>
        <a:graphic>
          <a:graphicData uri="http://schemas.openxmlformats.org/drawingml/2006/table">
            <a:tbl>
              <a:tblPr>
                <a:tableStyleId>{5940675A-B579-460E-94D1-54222C63F5DA}</a:tableStyleId>
              </a:tblPr>
              <a:tblGrid>
                <a:gridCol w="6368527">
                  <a:extLst>
                    <a:ext uri="{9D8B030D-6E8A-4147-A177-3AD203B41FA5}">
                      <a16:colId xmlns:a16="http://schemas.microsoft.com/office/drawing/2014/main" val="3743228298"/>
                    </a:ext>
                  </a:extLst>
                </a:gridCol>
              </a:tblGrid>
              <a:tr h="2651760">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900" kern="1200" spc="0" baseline="0" dirty="0">
                          <a:solidFill>
                            <a:schemeClr val="tx1"/>
                          </a:solidFill>
                          <a:latin typeface="+mj-lt"/>
                          <a:ea typeface="+mn-ea"/>
                          <a:cs typeface="Segoe UI" panose="020B0502040204020203" pitchFamily="34" charset="0"/>
                        </a:rPr>
                        <a:t>BI &amp; Analytics - Scenario</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1150" i="0" kern="1200" dirty="0">
                          <a:solidFill>
                            <a:schemeClr val="tx1"/>
                          </a:solidFill>
                          <a:latin typeface="+mn-lt"/>
                          <a:ea typeface="+mn-ea"/>
                          <a:cs typeface="Segoe UI" panose="020B0502040204020203" pitchFamily="34" charset="0"/>
                        </a:rPr>
                        <a:t>Please describe:</a:t>
                      </a:r>
                    </a:p>
                    <a:p>
                      <a:pPr marL="171450" marR="0" lvl="0" indent="-1714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100" dirty="0"/>
                        <a:t>Customer Insights Data (list of Tables) with associated volumes and frequency expected from the BI &amp; Analytics solution</a:t>
                      </a:r>
                      <a:endParaRPr lang="en-US" sz="1100" dirty="0"/>
                    </a:p>
                    <a:p>
                      <a:pPr marL="171450" marR="0" lvl="0" indent="-1714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50" i="0" kern="1200" dirty="0">
                          <a:solidFill>
                            <a:schemeClr val="tx1"/>
                          </a:solidFill>
                          <a:latin typeface="+mn-lt"/>
                          <a:ea typeface="+mn-ea"/>
                          <a:cs typeface="Segoe UI" panose="020B0502040204020203" pitchFamily="34" charset="0"/>
                        </a:rPr>
                        <a:t>What will be your front-end visualization solution </a:t>
                      </a:r>
                      <a:r>
                        <a:rPr lang="en-GB" sz="1150" i="0" kern="1200" dirty="0">
                          <a:solidFill>
                            <a:schemeClr val="tx1"/>
                          </a:solidFill>
                          <a:latin typeface="+mn-lt"/>
                          <a:ea typeface="+mn-ea"/>
                          <a:cs typeface="Segoe UI" panose="020B0502040204020203" pitchFamily="34" charset="0"/>
                        </a:rPr>
                        <a:t>(i.e., Power BI, Third Party)?</a:t>
                      </a:r>
                    </a:p>
                    <a:p>
                      <a:pPr marL="171450" marR="0" lvl="0" indent="-1714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100" kern="1200" dirty="0">
                          <a:solidFill>
                            <a:schemeClr val="tx1"/>
                          </a:solidFill>
                          <a:latin typeface="+mn-lt"/>
                          <a:ea typeface="+mn-ea"/>
                          <a:cs typeface="+mn-cs"/>
                        </a:rPr>
                        <a:t>Overall architecture:</a:t>
                      </a:r>
                    </a:p>
                    <a:p>
                      <a:pPr marL="637821" marR="0" lvl="1" indent="-1714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100" kern="1200" dirty="0">
                          <a:solidFill>
                            <a:schemeClr val="tx1"/>
                          </a:solidFill>
                          <a:latin typeface="+mn-lt"/>
                          <a:ea typeface="+mn-ea"/>
                          <a:cs typeface="+mn-cs"/>
                        </a:rPr>
                        <a:t>Do you intend to use an intermediary Warehousing or Analytics solution (e.g., Synapse Analytics, Third Party) to further prepare the data and/or support interactive querying from the front-end visualization tool? If so, how do you intend to make Customer Insights data available in this solution? </a:t>
                      </a:r>
                    </a:p>
                    <a:p>
                      <a:pPr marL="637821" marR="0" lvl="1" indent="-1714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100" kern="1200" dirty="0">
                          <a:solidFill>
                            <a:schemeClr val="tx1"/>
                          </a:solidFill>
                          <a:latin typeface="+mn-lt"/>
                          <a:ea typeface="+mn-ea"/>
                          <a:cs typeface="+mn-cs"/>
                        </a:rPr>
                        <a:t>Or do you intend to rely on the BI &amp; Analytics front-end visualization tool capacities only to support your scenario? If so, how do you intend to make Customer Insights data available in this tool?</a:t>
                      </a:r>
                    </a:p>
                    <a:p>
                      <a:pPr marL="171450" marR="0" lvl="0" indent="-1714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50" i="0" kern="1200" dirty="0">
                          <a:solidFill>
                            <a:schemeClr val="tx1"/>
                          </a:solidFill>
                          <a:latin typeface="+mn-lt"/>
                          <a:ea typeface="+mn-ea"/>
                          <a:cs typeface="Segoe UI" panose="020B0502040204020203" pitchFamily="34" charset="0"/>
                        </a:rPr>
                        <a:t>Have you validated the associated budget and skillsets required for this?</a:t>
                      </a:r>
                      <a:endParaRPr lang="en-US" sz="1150" kern="1200" dirty="0">
                        <a:solidFill>
                          <a:schemeClr val="tx1"/>
                        </a:solidFill>
                        <a:latin typeface="+mn-lt"/>
                        <a:ea typeface="+mn-ea"/>
                        <a:cs typeface="Segoe UI" panose="020B0502040204020203" pitchFamily="34" charset="0"/>
                      </a:endParaRP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43209430"/>
                  </a:ext>
                </a:extLst>
              </a:tr>
              <a:tr h="1325880">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900" kern="1200" spc="0" baseline="0" dirty="0">
                          <a:solidFill>
                            <a:schemeClr val="tx1"/>
                          </a:solidFill>
                          <a:latin typeface="+mj-lt"/>
                          <a:ea typeface="+mn-ea"/>
                          <a:cs typeface="Segoe UI" panose="020B0502040204020203" pitchFamily="34" charset="0"/>
                        </a:rPr>
                        <a:t>BI &amp; Analytics - Power BI Desktop connector</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1150" i="0" kern="1200" dirty="0">
                          <a:solidFill>
                            <a:schemeClr val="tx1"/>
                          </a:solidFill>
                          <a:latin typeface="+mn-lt"/>
                          <a:ea typeface="+mn-ea"/>
                          <a:cs typeface="Segoe UI" panose="020B0502040204020203" pitchFamily="34" charset="0"/>
                        </a:rPr>
                        <a:t>If you intend to only use Power BI Desktop with Customer Insights Import Data connector:</a:t>
                      </a:r>
                    </a:p>
                    <a:p>
                      <a:pPr marL="171450" marR="0" lvl="0" indent="-1714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50" i="0" kern="1200" dirty="0">
                          <a:solidFill>
                            <a:schemeClr val="tx1"/>
                          </a:solidFill>
                          <a:latin typeface="+mn-lt"/>
                          <a:ea typeface="+mn-ea"/>
                          <a:cs typeface="Segoe UI" panose="020B0502040204020203" pitchFamily="34" charset="0"/>
                        </a:rPr>
                        <a:t>Have you validated the associated prerequisites and limits?</a:t>
                      </a:r>
                    </a:p>
                    <a:p>
                      <a:pPr marL="171450" marR="0" lvl="0" indent="-1714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50" i="0" kern="1200" dirty="0">
                          <a:solidFill>
                            <a:schemeClr val="tx1"/>
                          </a:solidFill>
                          <a:latin typeface="+mn-lt"/>
                          <a:ea typeface="+mn-ea"/>
                          <a:cs typeface="Segoe UI" panose="020B0502040204020203" pitchFamily="34" charset="0"/>
                        </a:rPr>
                        <a:t>How and when do you plan to refresh your Power BI imported Data?</a:t>
                      </a:r>
                    </a:p>
                    <a:p>
                      <a:pPr marL="171450" marR="0" lvl="0" indent="-1714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50" i="0" kern="1200" dirty="0">
                          <a:solidFill>
                            <a:schemeClr val="tx1"/>
                          </a:solidFill>
                          <a:latin typeface="+mn-lt"/>
                          <a:ea typeface="+mn-ea"/>
                          <a:cs typeface="Segoe UI" panose="020B0502040204020203" pitchFamily="34" charset="0"/>
                        </a:rPr>
                        <a:t>Do you intend to regularly publish/share refreshed version, and if so, do you have necessary Power BI licensing for this?</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895802046"/>
                  </a:ext>
                </a:extLst>
              </a:tr>
              <a:tr h="777240">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900" kern="1200" spc="0" baseline="0" dirty="0">
                          <a:solidFill>
                            <a:schemeClr val="tx1"/>
                          </a:solidFill>
                          <a:latin typeface="+mj-lt"/>
                          <a:ea typeface="+mn-ea"/>
                          <a:cs typeface="Segoe UI" panose="020B0502040204020203" pitchFamily="34" charset="0"/>
                        </a:rPr>
                        <a:t>BI &amp; Analytics - Synapse Analytics </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1150" i="0" kern="1200" dirty="0">
                          <a:solidFill>
                            <a:schemeClr val="tx1"/>
                          </a:solidFill>
                          <a:latin typeface="+mn-lt"/>
                          <a:ea typeface="+mn-ea"/>
                          <a:cs typeface="Segoe UI" panose="020B0502040204020203" pitchFamily="34" charset="0"/>
                        </a:rPr>
                        <a:t>If you intend to use Customer Insights export to Synapse Analytics Lake Database to support your scenario, have you validated the associated prerequisites and limits?</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38566168"/>
                  </a:ext>
                </a:extLst>
              </a:tr>
              <a:tr h="1005840">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900" kern="1200" spc="0" baseline="0" dirty="0">
                          <a:solidFill>
                            <a:schemeClr val="tx1"/>
                          </a:solidFill>
                          <a:latin typeface="+mj-lt"/>
                          <a:ea typeface="+mn-ea"/>
                          <a:cs typeface="Segoe UI" panose="020B0502040204020203" pitchFamily="34" charset="0"/>
                        </a:rPr>
                        <a:t>BI &amp; Analytics - Other / 3rd Party</a:t>
                      </a:r>
                    </a:p>
                    <a:p>
                      <a:pPr marL="171450" marR="0" lvl="0" indent="-1714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50" i="0" kern="1200" dirty="0">
                          <a:solidFill>
                            <a:schemeClr val="tx1"/>
                          </a:solidFill>
                          <a:latin typeface="+mn-lt"/>
                          <a:ea typeface="+mn-ea"/>
                          <a:cs typeface="Segoe UI" panose="020B0502040204020203" pitchFamily="34" charset="0"/>
                        </a:rPr>
                        <a:t>What tools or set of tools will you be using?</a:t>
                      </a:r>
                    </a:p>
                    <a:p>
                      <a:pPr marL="171450" marR="0" lvl="0" indent="-1714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50" i="0" kern="1200" dirty="0">
                          <a:solidFill>
                            <a:schemeClr val="tx1"/>
                          </a:solidFill>
                          <a:latin typeface="+mn-lt"/>
                          <a:ea typeface="+mn-ea"/>
                          <a:cs typeface="Segoe UI" panose="020B0502040204020203" pitchFamily="34" charset="0"/>
                        </a:rPr>
                        <a:t>How will you get Data to these tools (e.g., export to a storage first, etc.)? </a:t>
                      </a:r>
                    </a:p>
                    <a:p>
                      <a:pPr marL="171450" marR="0" lvl="0" indent="-1714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50" i="0" kern="1200" dirty="0">
                          <a:solidFill>
                            <a:schemeClr val="tx1"/>
                          </a:solidFill>
                          <a:latin typeface="+mn-lt"/>
                          <a:ea typeface="+mn-ea"/>
                          <a:cs typeface="Segoe UI" panose="020B0502040204020203" pitchFamily="34" charset="0"/>
                        </a:rPr>
                        <a:t>Have you validated the associated prerequisites and limits?</a:t>
                      </a:r>
                      <a:endParaRPr lang="en-US" sz="1900" kern="1200" spc="0" baseline="0" dirty="0">
                        <a:solidFill>
                          <a:schemeClr val="tx1"/>
                        </a:solidFill>
                        <a:latin typeface="+mj-lt"/>
                        <a:ea typeface="+mn-ea"/>
                        <a:cs typeface="Segoe UI" panose="020B0502040204020203" pitchFamily="34" charset="0"/>
                      </a:endParaRP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865098401"/>
                  </a:ext>
                </a:extLst>
              </a:tr>
            </a:tbl>
          </a:graphicData>
        </a:graphic>
      </p:graphicFrame>
      <p:sp>
        <p:nvSpPr>
          <p:cNvPr id="7" name="Rectangle 6">
            <a:extLst>
              <a:ext uri="{FF2B5EF4-FFF2-40B4-BE49-F238E27FC236}">
                <a16:creationId xmlns:a16="http://schemas.microsoft.com/office/drawing/2014/main" id="{74C96D0C-1A5B-EEEF-4026-F18091A4BF12}"/>
              </a:ext>
            </a:extLst>
          </p:cNvPr>
          <p:cNvSpPr/>
          <p:nvPr/>
        </p:nvSpPr>
        <p:spPr>
          <a:xfrm>
            <a:off x="6648225" y="1246143"/>
            <a:ext cx="5376837" cy="235829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91440" rtlCol="0" anchor="t"/>
          <a:lstStyle/>
          <a:p>
            <a:pPr algn="ctr"/>
            <a:r>
              <a:rPr lang="en-US" sz="1600" dirty="0">
                <a:solidFill>
                  <a:schemeClr val="tx1"/>
                </a:solidFill>
              </a:rPr>
              <a:t>Add Info</a:t>
            </a:r>
          </a:p>
        </p:txBody>
      </p:sp>
      <p:pic>
        <p:nvPicPr>
          <p:cNvPr id="4" name="Picture 3">
            <a:extLst>
              <a:ext uri="{FF2B5EF4-FFF2-40B4-BE49-F238E27FC236}">
                <a16:creationId xmlns:a16="http://schemas.microsoft.com/office/drawing/2014/main" id="{BCC55190-36F2-6AC0-D4DC-A6B44DFD6405}"/>
              </a:ext>
            </a:extLst>
          </p:cNvPr>
          <p:cNvPicPr>
            <a:picLocks noChangeAspect="1"/>
          </p:cNvPicPr>
          <p:nvPr/>
        </p:nvPicPr>
        <p:blipFill>
          <a:blip r:embed="rId3"/>
          <a:stretch>
            <a:fillRect/>
          </a:stretch>
        </p:blipFill>
        <p:spPr>
          <a:xfrm>
            <a:off x="653213" y="177153"/>
            <a:ext cx="321749" cy="319410"/>
          </a:xfrm>
          <a:prstGeom prst="rect">
            <a:avLst/>
          </a:prstGeom>
        </p:spPr>
      </p:pic>
      <p:sp>
        <p:nvSpPr>
          <p:cNvPr id="3" name="Rectangle 2">
            <a:extLst>
              <a:ext uri="{FF2B5EF4-FFF2-40B4-BE49-F238E27FC236}">
                <a16:creationId xmlns:a16="http://schemas.microsoft.com/office/drawing/2014/main" id="{649A96AE-D2DA-1C81-75FD-0F4D4BAC82B0}"/>
              </a:ext>
            </a:extLst>
          </p:cNvPr>
          <p:cNvSpPr/>
          <p:nvPr/>
        </p:nvSpPr>
        <p:spPr>
          <a:xfrm>
            <a:off x="6648224" y="3671773"/>
            <a:ext cx="5376837" cy="127236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91440" rtlCol="0" anchor="t"/>
          <a:lstStyle/>
          <a:p>
            <a:pPr algn="ctr"/>
            <a:r>
              <a:rPr lang="en-US" sz="1600" dirty="0">
                <a:solidFill>
                  <a:schemeClr val="tx1"/>
                </a:solidFill>
              </a:rPr>
              <a:t>Add Info</a:t>
            </a:r>
          </a:p>
        </p:txBody>
      </p:sp>
      <p:sp>
        <p:nvSpPr>
          <p:cNvPr id="5" name="Rectangle 4">
            <a:extLst>
              <a:ext uri="{FF2B5EF4-FFF2-40B4-BE49-F238E27FC236}">
                <a16:creationId xmlns:a16="http://schemas.microsoft.com/office/drawing/2014/main" id="{8CC1D480-4DC7-3EE4-11A2-01DBF2CBB96F}"/>
              </a:ext>
            </a:extLst>
          </p:cNvPr>
          <p:cNvSpPr/>
          <p:nvPr/>
        </p:nvSpPr>
        <p:spPr>
          <a:xfrm>
            <a:off x="6648223" y="5013911"/>
            <a:ext cx="5376837" cy="73152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91440" rtlCol="0" anchor="t"/>
          <a:lstStyle/>
          <a:p>
            <a:pPr algn="ctr"/>
            <a:r>
              <a:rPr lang="en-US" sz="1600" dirty="0">
                <a:solidFill>
                  <a:schemeClr val="tx1"/>
                </a:solidFill>
              </a:rPr>
              <a:t>Add Info</a:t>
            </a:r>
          </a:p>
        </p:txBody>
      </p:sp>
      <p:sp>
        <p:nvSpPr>
          <p:cNvPr id="8" name="Rectangle 7">
            <a:extLst>
              <a:ext uri="{FF2B5EF4-FFF2-40B4-BE49-F238E27FC236}">
                <a16:creationId xmlns:a16="http://schemas.microsoft.com/office/drawing/2014/main" id="{FE6B3CEB-0E54-64D1-70C3-920089358CCA}"/>
              </a:ext>
            </a:extLst>
          </p:cNvPr>
          <p:cNvSpPr/>
          <p:nvPr/>
        </p:nvSpPr>
        <p:spPr>
          <a:xfrm>
            <a:off x="6648222" y="5815203"/>
            <a:ext cx="5376837" cy="84886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91440" rtlCol="0" anchor="t"/>
          <a:lstStyle/>
          <a:p>
            <a:pPr algn="ctr"/>
            <a:r>
              <a:rPr lang="en-US" sz="1600" dirty="0">
                <a:solidFill>
                  <a:schemeClr val="tx1"/>
                </a:solidFill>
              </a:rPr>
              <a:t>Add Info</a:t>
            </a:r>
          </a:p>
        </p:txBody>
      </p:sp>
      <p:sp>
        <p:nvSpPr>
          <p:cNvPr id="10" name="TextBox 9">
            <a:extLst>
              <a:ext uri="{FF2B5EF4-FFF2-40B4-BE49-F238E27FC236}">
                <a16:creationId xmlns:a16="http://schemas.microsoft.com/office/drawing/2014/main" id="{ED0916B9-98CA-6AAE-E3A2-D2C4019BE556}"/>
              </a:ext>
            </a:extLst>
          </p:cNvPr>
          <p:cNvSpPr txBox="1"/>
          <p:nvPr/>
        </p:nvSpPr>
        <p:spPr>
          <a:xfrm flipH="1">
            <a:off x="10994314" y="6664072"/>
            <a:ext cx="1175450" cy="1692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1" u="none" strike="noStrike" kern="1200" cap="none" spc="0" normalizeH="0" baseline="0" noProof="0" dirty="0">
                <a:ln>
                  <a:noFill/>
                </a:ln>
                <a:solidFill>
                  <a:srgbClr val="000000"/>
                </a:solidFill>
                <a:effectLst/>
                <a:uLnTx/>
                <a:uFillTx/>
                <a:latin typeface="Segoe UI"/>
                <a:ea typeface="+mn-ea"/>
                <a:cs typeface="+mn-cs"/>
              </a:rPr>
              <a:t>(see slide notes)</a:t>
            </a:r>
            <a:endParaRPr kumimoji="0" lang="en-GB" sz="1100" b="0" i="1" u="none" strike="noStrike" kern="1200" cap="none" spc="0" normalizeH="0" baseline="0" noProof="0" dirty="0" err="1">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3550212368"/>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5216" y="2038612"/>
            <a:ext cx="3948684" cy="1495794"/>
          </a:xfrm>
        </p:spPr>
        <p:txBody>
          <a:bodyPr/>
          <a:lstStyle/>
          <a:p>
            <a:pPr marL="342900" indent="-342900">
              <a:buFont typeface="Arial" panose="020B0604020202020204" pitchFamily="34" charset="0"/>
              <a:buChar char="•"/>
            </a:pPr>
            <a:r>
              <a:rPr lang="en-US" sz="3600" dirty="0"/>
              <a:t>Environments, ALM and </a:t>
            </a:r>
            <a:br>
              <a:rPr lang="en-US" sz="3600" dirty="0"/>
            </a:br>
            <a:r>
              <a:rPr lang="en-US" sz="3600" dirty="0"/>
              <a:t>Operations </a:t>
            </a:r>
          </a:p>
        </p:txBody>
      </p:sp>
      <p:sp>
        <p:nvSpPr>
          <p:cNvPr id="4" name="TextBox 3">
            <a:extLst>
              <a:ext uri="{FF2B5EF4-FFF2-40B4-BE49-F238E27FC236}">
                <a16:creationId xmlns:a16="http://schemas.microsoft.com/office/drawing/2014/main" id="{FEC35B14-9FE5-2AD2-7385-1B65480284E2}"/>
              </a:ext>
            </a:extLst>
          </p:cNvPr>
          <p:cNvSpPr txBox="1"/>
          <p:nvPr/>
        </p:nvSpPr>
        <p:spPr>
          <a:xfrm>
            <a:off x="964096" y="3836504"/>
            <a:ext cx="3785139" cy="1384995"/>
          </a:xfrm>
          <a:prstGeom prst="rect">
            <a:avLst/>
          </a:prstGeom>
          <a:noFill/>
        </p:spPr>
        <p:txBody>
          <a:bodyPr wrap="none" lIns="0" tIns="0" rIns="0" bIns="0" rtlCol="0">
            <a:spAutoFit/>
          </a:bodyPr>
          <a:lstStyle/>
          <a:p>
            <a:pPr marL="285750" indent="-285750" algn="l">
              <a:buFont typeface="Arial" panose="020B0604020202020204" pitchFamily="34" charset="0"/>
              <a:buChar char="•"/>
            </a:pPr>
            <a:r>
              <a:rPr lang="de-DE" sz="1800" dirty="0"/>
              <a:t>Environments</a:t>
            </a:r>
          </a:p>
          <a:p>
            <a:pPr marL="285750" indent="-285750" algn="l">
              <a:buFont typeface="Arial" panose="020B0604020202020204" pitchFamily="34" charset="0"/>
              <a:buChar char="•"/>
            </a:pPr>
            <a:r>
              <a:rPr lang="de-DE" sz="1800" dirty="0"/>
              <a:t>Application Lifecycle Management</a:t>
            </a:r>
          </a:p>
          <a:p>
            <a:pPr marL="285750" indent="-285750" algn="l">
              <a:buFont typeface="Arial" panose="020B0604020202020204" pitchFamily="34" charset="0"/>
              <a:buChar char="•"/>
            </a:pPr>
            <a:r>
              <a:rPr lang="de-DE" sz="1800" dirty="0"/>
              <a:t>Scheduling</a:t>
            </a:r>
          </a:p>
          <a:p>
            <a:pPr marL="285750" indent="-285750" algn="l">
              <a:buFont typeface="Arial" panose="020B0604020202020204" pitchFamily="34" charset="0"/>
              <a:buChar char="•"/>
            </a:pPr>
            <a:r>
              <a:rPr lang="de-DE" sz="1800" dirty="0"/>
              <a:t>Monitoring</a:t>
            </a:r>
          </a:p>
          <a:p>
            <a:pPr marL="285750" indent="-285750" algn="l">
              <a:buFont typeface="Arial" panose="020B0604020202020204" pitchFamily="34" charset="0"/>
              <a:buChar char="•"/>
            </a:pPr>
            <a:endParaRPr sz="1800" dirty="0" err="1"/>
          </a:p>
        </p:txBody>
      </p:sp>
    </p:spTree>
    <p:extLst>
      <p:ext uri="{BB962C8B-B14F-4D97-AF65-F5344CB8AC3E}">
        <p14:creationId xmlns:p14="http://schemas.microsoft.com/office/powerpoint/2010/main" val="151992452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itle 46">
            <a:extLst>
              <a:ext uri="{FF2B5EF4-FFF2-40B4-BE49-F238E27FC236}">
                <a16:creationId xmlns:a16="http://schemas.microsoft.com/office/drawing/2014/main" id="{1F301958-DE5F-4AB2-97F9-69B1699A128E}"/>
              </a:ext>
            </a:extLst>
          </p:cNvPr>
          <p:cNvSpPr>
            <a:spLocks noGrp="1"/>
          </p:cNvSpPr>
          <p:nvPr>
            <p:ph type="title"/>
          </p:nvPr>
        </p:nvSpPr>
        <p:spPr>
          <a:xfrm>
            <a:off x="588263" y="457200"/>
            <a:ext cx="11018520" cy="553998"/>
          </a:xfrm>
        </p:spPr>
        <p:txBody>
          <a:bodyPr/>
          <a:lstStyle/>
          <a:p>
            <a:r>
              <a:rPr lang="en-US" dirty="0"/>
              <a:t>Environments</a:t>
            </a:r>
          </a:p>
        </p:txBody>
      </p:sp>
      <p:sp>
        <p:nvSpPr>
          <p:cNvPr id="2" name="TextBox 1">
            <a:extLst>
              <a:ext uri="{FF2B5EF4-FFF2-40B4-BE49-F238E27FC236}">
                <a16:creationId xmlns:a16="http://schemas.microsoft.com/office/drawing/2014/main" id="{0A871E26-7B01-5D02-17A1-FEC0D2481BE2}"/>
              </a:ext>
            </a:extLst>
          </p:cNvPr>
          <p:cNvSpPr txBox="1"/>
          <p:nvPr/>
        </p:nvSpPr>
        <p:spPr>
          <a:xfrm>
            <a:off x="1039912" y="222255"/>
            <a:ext cx="4158253" cy="246221"/>
          </a:xfrm>
          <a:prstGeom prst="rect">
            <a:avLst/>
          </a:prstGeom>
          <a:noFill/>
        </p:spPr>
        <p:txBody>
          <a:bodyPr wrap="square" lIns="0" tIns="0" rIns="0" bIns="0" rtlCol="0">
            <a:spAutoFit/>
          </a:bodyPr>
          <a:lstStyle/>
          <a:p>
            <a:r>
              <a:rPr lang="en-US" sz="1600" dirty="0">
                <a:solidFill>
                  <a:schemeClr val="tx2"/>
                </a:solidFill>
              </a:rPr>
              <a:t>Environments, ALM and Operations</a:t>
            </a:r>
          </a:p>
        </p:txBody>
      </p:sp>
      <p:pic>
        <p:nvPicPr>
          <p:cNvPr id="8" name="Picture 7">
            <a:extLst>
              <a:ext uri="{FF2B5EF4-FFF2-40B4-BE49-F238E27FC236}">
                <a16:creationId xmlns:a16="http://schemas.microsoft.com/office/drawing/2014/main" id="{677F4C94-23D0-C10C-9307-4195F9601352}"/>
              </a:ext>
            </a:extLst>
          </p:cNvPr>
          <p:cNvPicPr>
            <a:picLocks noChangeAspect="1"/>
          </p:cNvPicPr>
          <p:nvPr/>
        </p:nvPicPr>
        <p:blipFill>
          <a:blip r:embed="rId3"/>
          <a:stretch>
            <a:fillRect/>
          </a:stretch>
        </p:blipFill>
        <p:spPr>
          <a:xfrm>
            <a:off x="665001" y="189730"/>
            <a:ext cx="298174" cy="296007"/>
          </a:xfrm>
          <a:prstGeom prst="rect">
            <a:avLst/>
          </a:prstGeom>
        </p:spPr>
      </p:pic>
      <p:sp>
        <p:nvSpPr>
          <p:cNvPr id="10" name="Rectangle 9">
            <a:extLst>
              <a:ext uri="{FF2B5EF4-FFF2-40B4-BE49-F238E27FC236}">
                <a16:creationId xmlns:a16="http://schemas.microsoft.com/office/drawing/2014/main" id="{E443DAFD-BE4B-3053-5C17-FE3989A3B82F}"/>
              </a:ext>
            </a:extLst>
          </p:cNvPr>
          <p:cNvSpPr/>
          <p:nvPr/>
        </p:nvSpPr>
        <p:spPr>
          <a:xfrm>
            <a:off x="8438707" y="0"/>
            <a:ext cx="3753293" cy="443365"/>
          </a:xfrm>
          <a:prstGeom prst="rect">
            <a:avLst/>
          </a:prstGeom>
          <a:solidFill>
            <a:schemeClr val="tx2"/>
          </a:solid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32597">
              <a:defRPr/>
            </a:pPr>
            <a:r>
              <a:rPr lang="en-US" sz="2000">
                <a:solidFill>
                  <a:schemeClr val="bg1"/>
                </a:solidFill>
                <a:latin typeface="+mj-lt"/>
              </a:rPr>
              <a:t>Customer slide (please update)</a:t>
            </a:r>
          </a:p>
        </p:txBody>
      </p:sp>
      <p:sp>
        <p:nvSpPr>
          <p:cNvPr id="3" name="Rectangle 2">
            <a:extLst>
              <a:ext uri="{FF2B5EF4-FFF2-40B4-BE49-F238E27FC236}">
                <a16:creationId xmlns:a16="http://schemas.microsoft.com/office/drawing/2014/main" id="{8D909A7F-77B5-1358-4B0A-00D3C52E0163}"/>
              </a:ext>
            </a:extLst>
          </p:cNvPr>
          <p:cNvSpPr/>
          <p:nvPr/>
        </p:nvSpPr>
        <p:spPr>
          <a:xfrm>
            <a:off x="6351103" y="1025034"/>
            <a:ext cx="5527444" cy="129078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91440" rtlCol="0" anchor="t"/>
          <a:lstStyle/>
          <a:p>
            <a:pPr algn="ctr"/>
            <a:r>
              <a:rPr lang="en-US" sz="1600" dirty="0">
                <a:solidFill>
                  <a:schemeClr val="tx1"/>
                </a:solidFill>
              </a:rPr>
              <a:t>Add Info</a:t>
            </a:r>
          </a:p>
        </p:txBody>
      </p:sp>
      <p:graphicFrame>
        <p:nvGraphicFramePr>
          <p:cNvPr id="5" name="Table 7">
            <a:extLst>
              <a:ext uri="{FF2B5EF4-FFF2-40B4-BE49-F238E27FC236}">
                <a16:creationId xmlns:a16="http://schemas.microsoft.com/office/drawing/2014/main" id="{A6B447BF-8E74-563E-077D-6D2D46A64937}"/>
              </a:ext>
            </a:extLst>
          </p:cNvPr>
          <p:cNvGraphicFramePr>
            <a:graphicFrameLocks noGrp="1"/>
          </p:cNvGraphicFramePr>
          <p:nvPr>
            <p:extLst>
              <p:ext uri="{D42A27DB-BD31-4B8C-83A1-F6EECF244321}">
                <p14:modId xmlns:p14="http://schemas.microsoft.com/office/powerpoint/2010/main" val="3342346673"/>
              </p:ext>
            </p:extLst>
          </p:nvPr>
        </p:nvGraphicFramePr>
        <p:xfrm>
          <a:off x="168166" y="970603"/>
          <a:ext cx="6093485" cy="5882640"/>
        </p:xfrm>
        <a:graphic>
          <a:graphicData uri="http://schemas.openxmlformats.org/drawingml/2006/table">
            <a:tbl>
              <a:tblPr>
                <a:tableStyleId>{5940675A-B579-460E-94D1-54222C63F5DA}</a:tableStyleId>
              </a:tblPr>
              <a:tblGrid>
                <a:gridCol w="6093485">
                  <a:extLst>
                    <a:ext uri="{9D8B030D-6E8A-4147-A177-3AD203B41FA5}">
                      <a16:colId xmlns:a16="http://schemas.microsoft.com/office/drawing/2014/main" val="3743228298"/>
                    </a:ext>
                  </a:extLst>
                </a:gridCol>
              </a:tblGrid>
              <a:tr h="1371600">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2000" kern="1200" spc="0" baseline="0" dirty="0">
                          <a:solidFill>
                            <a:schemeClr val="tx1"/>
                          </a:solidFill>
                          <a:latin typeface="+mj-lt"/>
                          <a:ea typeface="+mn-ea"/>
                          <a:cs typeface="Segoe UI" panose="020B0502040204020203" pitchFamily="34" charset="0"/>
                        </a:rPr>
                        <a:t>Tenant</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Segoe UI" panose="020B0502040204020203" pitchFamily="34" charset="0"/>
                        </a:rPr>
                        <a:t>Please provide:</a:t>
                      </a:r>
                    </a:p>
                    <a:p>
                      <a:pPr marL="171450" marR="0" lvl="0" indent="-1714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latin typeface="+mn-lt"/>
                          <a:ea typeface="+mn-ea"/>
                          <a:cs typeface="Segoe UI" panose="020B0502040204020203" pitchFamily="34" charset="0"/>
                        </a:rPr>
                        <a:t>The Tenant Id where you’ll be provisioning </a:t>
                      </a:r>
                      <a:r>
                        <a:rPr lang="en-GB" sz="1200" b="0" i="1" dirty="0">
                          <a:solidFill>
                            <a:srgbClr val="161616"/>
                          </a:solidFill>
                          <a:effectLst/>
                          <a:latin typeface="Segoe UI" panose="020B0502040204020203" pitchFamily="34" charset="0"/>
                        </a:rPr>
                        <a:t>Customer Insights - Data</a:t>
                      </a:r>
                      <a:r>
                        <a:rPr lang="en-US" sz="1200" kern="1200" dirty="0">
                          <a:solidFill>
                            <a:schemeClr val="tx1"/>
                          </a:solidFill>
                          <a:latin typeface="+mn-lt"/>
                          <a:ea typeface="+mn-ea"/>
                          <a:cs typeface="Segoe UI" panose="020B0502040204020203" pitchFamily="34" charset="0"/>
                        </a:rPr>
                        <a:t> instances</a:t>
                      </a:r>
                    </a:p>
                    <a:p>
                      <a:pPr marL="171450" marR="0" lvl="0" indent="-1714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latin typeface="+mn-lt"/>
                          <a:ea typeface="+mn-ea"/>
                          <a:cs typeface="Segoe UI" panose="020B0502040204020203" pitchFamily="34" charset="0"/>
                        </a:rPr>
                        <a:t>The subscribed licenses (e.g.: base SKU, number of add-ons, etc.)</a:t>
                      </a:r>
                    </a:p>
                    <a:p>
                      <a:pPr marL="171450" marR="0" lvl="0" indent="-1714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latin typeface="+mn-lt"/>
                          <a:ea typeface="+mn-ea"/>
                          <a:cs typeface="Segoe UI" panose="020B0502040204020203" pitchFamily="34" charset="0"/>
                        </a:rPr>
                        <a:t>Have you identified and have access to the M365 Tenant Global Administrator that will be doing the instance creation?</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43209430"/>
                  </a:ext>
                </a:extLst>
              </a:tr>
              <a:tr h="3200400">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2000" kern="1200" spc="0" baseline="0" dirty="0">
                          <a:solidFill>
                            <a:schemeClr val="tx1"/>
                          </a:solidFill>
                          <a:latin typeface="+mj-lt"/>
                          <a:ea typeface="+mn-ea"/>
                          <a:cs typeface="Segoe UI" panose="020B0502040204020203" pitchFamily="34" charset="0"/>
                        </a:rPr>
                        <a:t>Environments</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Segoe UI" panose="020B0502040204020203" pitchFamily="34" charset="0"/>
                        </a:rPr>
                        <a:t>Please describe for each </a:t>
                      </a:r>
                      <a:r>
                        <a:rPr lang="en-GB" sz="1200" b="0" i="1" dirty="0">
                          <a:solidFill>
                            <a:srgbClr val="161616"/>
                          </a:solidFill>
                          <a:effectLst/>
                          <a:latin typeface="Segoe UI" panose="020B0502040204020203" pitchFamily="34" charset="0"/>
                        </a:rPr>
                        <a:t>Customer Insights - Data</a:t>
                      </a:r>
                      <a:r>
                        <a:rPr lang="en-US" sz="1200" kern="1200" dirty="0">
                          <a:solidFill>
                            <a:schemeClr val="tx1"/>
                          </a:solidFill>
                          <a:latin typeface="+mn-lt"/>
                          <a:ea typeface="+mn-ea"/>
                          <a:cs typeface="Segoe UI" panose="020B0502040204020203" pitchFamily="34" charset="0"/>
                        </a:rPr>
                        <a:t> environment (a.k.a. instance):</a:t>
                      </a:r>
                    </a:p>
                    <a:p>
                      <a:pPr marL="171450" marR="0" lvl="0" indent="-1714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latin typeface="+mn-lt"/>
                          <a:ea typeface="+mn-ea"/>
                          <a:cs typeface="Segoe UI" panose="020B0502040204020203" pitchFamily="34" charset="0"/>
                        </a:rPr>
                        <a:t>Name</a:t>
                      </a:r>
                    </a:p>
                    <a:p>
                      <a:pPr marL="171450" marR="0" lvl="0" indent="-1714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latin typeface="+mn-lt"/>
                          <a:ea typeface="+mn-ea"/>
                          <a:cs typeface="Segoe UI" panose="020B0502040204020203" pitchFamily="34" charset="0"/>
                        </a:rPr>
                        <a:t>Primary audience (i.e., B-to-C or B-to-B)</a:t>
                      </a:r>
                    </a:p>
                    <a:p>
                      <a:pPr marL="171450" marR="0" lvl="0" indent="-1714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latin typeface="+mn-lt"/>
                          <a:ea typeface="+mn-ea"/>
                          <a:cs typeface="Segoe UI" panose="020B0502040204020203" pitchFamily="34" charset="0"/>
                        </a:rPr>
                        <a:t>Type (i.e., Sandbox or Production)</a:t>
                      </a:r>
                    </a:p>
                    <a:p>
                      <a:pPr marL="171450" marR="0" lvl="0" indent="-1714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latin typeface="+mn-lt"/>
                          <a:ea typeface="+mn-ea"/>
                          <a:cs typeface="Segoe UI" panose="020B0502040204020203" pitchFamily="34" charset="0"/>
                        </a:rPr>
                        <a:t>Region </a:t>
                      </a:r>
                    </a:p>
                    <a:p>
                      <a:pPr marL="171450" marR="0" lvl="0" indent="-1714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latin typeface="+mn-lt"/>
                          <a:ea typeface="+mn-ea"/>
                          <a:cs typeface="Segoe UI" panose="020B0502040204020203" pitchFamily="34" charset="0"/>
                        </a:rPr>
                        <a:t>Data Storage (i.e., Managed by </a:t>
                      </a:r>
                      <a:r>
                        <a:rPr lang="en-GB" sz="1200" b="0" i="1" dirty="0">
                          <a:solidFill>
                            <a:srgbClr val="161616"/>
                          </a:solidFill>
                          <a:effectLst/>
                          <a:latin typeface="Segoe UI" panose="020B0502040204020203" pitchFamily="34" charset="0"/>
                        </a:rPr>
                        <a:t>Customer Insights - Data</a:t>
                      </a:r>
                      <a:r>
                        <a:rPr lang="en-US" sz="1200" kern="1200" dirty="0">
                          <a:solidFill>
                            <a:schemeClr val="tx1"/>
                          </a:solidFill>
                          <a:latin typeface="+mn-lt"/>
                          <a:ea typeface="+mn-ea"/>
                          <a:cs typeface="Segoe UI" panose="020B0502040204020203" pitchFamily="34" charset="0"/>
                        </a:rPr>
                        <a:t> or your own Azure Data Lake Storage Gen2)</a:t>
                      </a:r>
                    </a:p>
                    <a:p>
                      <a:pPr marL="171450" marR="0" lvl="0" indent="-1714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latin typeface="+mn-lt"/>
                          <a:ea typeface="+mn-ea"/>
                          <a:cs typeface="Segoe UI" panose="020B0502040204020203" pitchFamily="34" charset="0"/>
                        </a:rPr>
                        <a:t>Dataverse (i.e., Created and Managed by </a:t>
                      </a:r>
                      <a:r>
                        <a:rPr lang="en-GB" sz="1200" b="0" i="1" dirty="0">
                          <a:solidFill>
                            <a:srgbClr val="161616"/>
                          </a:solidFill>
                          <a:effectLst/>
                          <a:latin typeface="Segoe UI" panose="020B0502040204020203" pitchFamily="34" charset="0"/>
                        </a:rPr>
                        <a:t>Customer Insights - Data</a:t>
                      </a:r>
                      <a:r>
                        <a:rPr lang="en-US" sz="1200" kern="1200" dirty="0">
                          <a:solidFill>
                            <a:schemeClr val="tx1"/>
                          </a:solidFill>
                          <a:latin typeface="+mn-lt"/>
                          <a:ea typeface="+mn-ea"/>
                          <a:cs typeface="Segoe UI" panose="020B0502040204020203" pitchFamily="34" charset="0"/>
                        </a:rPr>
                        <a:t>, or existing Dataverse environment) – if existing, describe the role of this Dataverse environment and confirm region colocation with </a:t>
                      </a:r>
                      <a:r>
                        <a:rPr lang="en-GB" sz="1200" b="0" i="1" dirty="0">
                          <a:solidFill>
                            <a:srgbClr val="161616"/>
                          </a:solidFill>
                          <a:effectLst/>
                          <a:latin typeface="Segoe UI" panose="020B0502040204020203" pitchFamily="34" charset="0"/>
                        </a:rPr>
                        <a:t>Customer Insights - Data</a:t>
                      </a:r>
                      <a:endParaRPr lang="en-US" sz="1200" kern="1200" dirty="0">
                        <a:solidFill>
                          <a:schemeClr val="tx1"/>
                        </a:solidFill>
                        <a:latin typeface="+mn-lt"/>
                        <a:ea typeface="+mn-ea"/>
                        <a:cs typeface="Segoe UI" panose="020B0502040204020203" pitchFamily="34" charset="0"/>
                      </a:endParaRPr>
                    </a:p>
                    <a:p>
                      <a:pPr marL="171450" marR="0" lvl="0" indent="-1714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latin typeface="+mn-lt"/>
                          <a:ea typeface="+mn-ea"/>
                          <a:cs typeface="Segoe UI" panose="020B0502040204020203" pitchFamily="34" charset="0"/>
                        </a:rPr>
                        <a:t>Similarly, for other integrations (inbound, outbound) how will this map to your current landscape of environments?</a:t>
                      </a:r>
                    </a:p>
                    <a:p>
                      <a:pPr marL="171450" marR="0" lvl="0" indent="-1714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latin typeface="+mn-lt"/>
                          <a:ea typeface="+mn-ea"/>
                          <a:cs typeface="Segoe UI" panose="020B0502040204020203" pitchFamily="34" charset="0"/>
                        </a:rPr>
                        <a:t>Usage short description (e.g., Development, UAT, Production, etc.)</a:t>
                      </a:r>
                    </a:p>
                    <a:p>
                      <a:pPr marL="171450" marR="0" lvl="0" indent="-1714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latin typeface="+mn-lt"/>
                          <a:ea typeface="+mn-ea"/>
                          <a:cs typeface="Segoe UI" panose="020B0502040204020203" pitchFamily="34" charset="0"/>
                        </a:rPr>
                        <a:t>Who will have access to the environment to do what</a:t>
                      </a:r>
                    </a:p>
                    <a:p>
                      <a:pPr marL="171450" marR="0" lvl="0" indent="-1714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latin typeface="+mn-lt"/>
                          <a:ea typeface="+mn-ea"/>
                          <a:cs typeface="Segoe UI" panose="020B0502040204020203" pitchFamily="34" charset="0"/>
                        </a:rPr>
                        <a:t>Expected number of Unified Profiles</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895802046"/>
                  </a:ext>
                </a:extLst>
              </a:tr>
              <a:tr h="1188720">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2000" kern="1200" spc="0" baseline="0" dirty="0">
                          <a:solidFill>
                            <a:schemeClr val="tx1"/>
                          </a:solidFill>
                          <a:latin typeface="+mj-lt"/>
                          <a:ea typeface="+mn-ea"/>
                          <a:cs typeface="Segoe UI" panose="020B0502040204020203" pitchFamily="34" charset="0"/>
                        </a:rPr>
                        <a:t>Data Storage</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Segoe UI" panose="020B0502040204020203" pitchFamily="34" charset="0"/>
                        </a:rPr>
                        <a:t>If you intend to use your own Azure Data Lake Storage Gen2 instead of the default </a:t>
                      </a:r>
                      <a:r>
                        <a:rPr lang="en-GB" sz="1200" b="0" i="1" dirty="0">
                          <a:solidFill>
                            <a:srgbClr val="161616"/>
                          </a:solidFill>
                          <a:effectLst/>
                          <a:latin typeface="Segoe UI" panose="020B0502040204020203" pitchFamily="34" charset="0"/>
                        </a:rPr>
                        <a:t>Customer Insights - Data</a:t>
                      </a:r>
                      <a:r>
                        <a:rPr lang="en-US" sz="1200" kern="1200" dirty="0">
                          <a:solidFill>
                            <a:schemeClr val="tx1"/>
                          </a:solidFill>
                          <a:latin typeface="+mn-lt"/>
                          <a:ea typeface="+mn-ea"/>
                          <a:cs typeface="Segoe UI" panose="020B0502040204020203" pitchFamily="34" charset="0"/>
                        </a:rPr>
                        <a:t> storage option (i.e., a Dataverse Managed Data Lake), please indicate:</a:t>
                      </a:r>
                    </a:p>
                    <a:p>
                      <a:pPr marL="171450" marR="0" lvl="0" indent="-1714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latin typeface="+mn-lt"/>
                          <a:ea typeface="+mn-ea"/>
                          <a:cs typeface="Segoe UI" panose="020B0502040204020203" pitchFamily="34" charset="0"/>
                        </a:rPr>
                        <a:t>What are the expected benefits or constraints that drive this choice?</a:t>
                      </a:r>
                    </a:p>
                    <a:p>
                      <a:pPr marL="171450" marR="0" lvl="0" indent="-1714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i="0" kern="1200" dirty="0">
                          <a:solidFill>
                            <a:schemeClr val="tx1"/>
                          </a:solidFill>
                          <a:latin typeface="+mn-lt"/>
                          <a:ea typeface="+mn-ea"/>
                          <a:cs typeface="Segoe UI" panose="020B0502040204020203" pitchFamily="34" charset="0"/>
                        </a:rPr>
                        <a:t>Have you validated the budget and skillsets required to provision and maintain this?</a:t>
                      </a:r>
                      <a:endParaRPr lang="en-US" sz="1200" kern="1200" dirty="0">
                        <a:solidFill>
                          <a:schemeClr val="tx1"/>
                        </a:solidFill>
                        <a:latin typeface="+mn-lt"/>
                        <a:ea typeface="+mn-ea"/>
                        <a:cs typeface="Segoe UI" panose="020B0502040204020203" pitchFamily="34" charset="0"/>
                      </a:endParaRP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919964678"/>
                  </a:ext>
                </a:extLst>
              </a:tr>
            </a:tbl>
          </a:graphicData>
        </a:graphic>
      </p:graphicFrame>
      <p:sp>
        <p:nvSpPr>
          <p:cNvPr id="7" name="Rectangle 6">
            <a:extLst>
              <a:ext uri="{FF2B5EF4-FFF2-40B4-BE49-F238E27FC236}">
                <a16:creationId xmlns:a16="http://schemas.microsoft.com/office/drawing/2014/main" id="{97755520-A182-1D0B-69BA-C21C40B68A1E}"/>
              </a:ext>
            </a:extLst>
          </p:cNvPr>
          <p:cNvSpPr/>
          <p:nvPr/>
        </p:nvSpPr>
        <p:spPr>
          <a:xfrm>
            <a:off x="6351103" y="2425148"/>
            <a:ext cx="5527444" cy="305036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91440" rtlCol="0" anchor="t"/>
          <a:lstStyle/>
          <a:p>
            <a:pPr algn="ctr"/>
            <a:r>
              <a:rPr lang="en-US" sz="1600" dirty="0">
                <a:solidFill>
                  <a:schemeClr val="tx1"/>
                </a:solidFill>
              </a:rPr>
              <a:t>Add Info</a:t>
            </a:r>
          </a:p>
        </p:txBody>
      </p:sp>
      <p:sp>
        <p:nvSpPr>
          <p:cNvPr id="4" name="Rectangle 3">
            <a:extLst>
              <a:ext uri="{FF2B5EF4-FFF2-40B4-BE49-F238E27FC236}">
                <a16:creationId xmlns:a16="http://schemas.microsoft.com/office/drawing/2014/main" id="{532400D1-167A-CE6A-9447-826468614AEC}"/>
              </a:ext>
            </a:extLst>
          </p:cNvPr>
          <p:cNvSpPr/>
          <p:nvPr/>
        </p:nvSpPr>
        <p:spPr>
          <a:xfrm>
            <a:off x="6351103" y="5564496"/>
            <a:ext cx="5527444" cy="122779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91440" rtlCol="0" anchor="t"/>
          <a:lstStyle/>
          <a:p>
            <a:pPr algn="ctr"/>
            <a:r>
              <a:rPr lang="en-US" sz="1600" dirty="0">
                <a:solidFill>
                  <a:schemeClr val="tx1"/>
                </a:solidFill>
              </a:rPr>
              <a:t>Add Info</a:t>
            </a:r>
          </a:p>
        </p:txBody>
      </p:sp>
    </p:spTree>
    <p:extLst>
      <p:ext uri="{BB962C8B-B14F-4D97-AF65-F5344CB8AC3E}">
        <p14:creationId xmlns:p14="http://schemas.microsoft.com/office/powerpoint/2010/main" val="3890859613"/>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itle 46">
            <a:extLst>
              <a:ext uri="{FF2B5EF4-FFF2-40B4-BE49-F238E27FC236}">
                <a16:creationId xmlns:a16="http://schemas.microsoft.com/office/drawing/2014/main" id="{1F301958-DE5F-4AB2-97F9-69B1699A128E}"/>
              </a:ext>
            </a:extLst>
          </p:cNvPr>
          <p:cNvSpPr>
            <a:spLocks noGrp="1"/>
          </p:cNvSpPr>
          <p:nvPr>
            <p:ph type="title"/>
          </p:nvPr>
        </p:nvSpPr>
        <p:spPr>
          <a:xfrm>
            <a:off x="588263" y="457200"/>
            <a:ext cx="11018520" cy="553998"/>
          </a:xfrm>
        </p:spPr>
        <p:txBody>
          <a:bodyPr/>
          <a:lstStyle/>
          <a:p>
            <a:r>
              <a:rPr lang="en-US" dirty="0"/>
              <a:t>Application Lifecycle Management (1/2)</a:t>
            </a:r>
          </a:p>
        </p:txBody>
      </p:sp>
      <p:sp>
        <p:nvSpPr>
          <p:cNvPr id="2" name="TextBox 1">
            <a:extLst>
              <a:ext uri="{FF2B5EF4-FFF2-40B4-BE49-F238E27FC236}">
                <a16:creationId xmlns:a16="http://schemas.microsoft.com/office/drawing/2014/main" id="{0A871E26-7B01-5D02-17A1-FEC0D2481BE2}"/>
              </a:ext>
            </a:extLst>
          </p:cNvPr>
          <p:cNvSpPr txBox="1"/>
          <p:nvPr/>
        </p:nvSpPr>
        <p:spPr>
          <a:xfrm>
            <a:off x="1039912" y="222255"/>
            <a:ext cx="3264227" cy="246221"/>
          </a:xfrm>
          <a:prstGeom prst="rect">
            <a:avLst/>
          </a:prstGeom>
          <a:noFill/>
        </p:spPr>
        <p:txBody>
          <a:bodyPr wrap="none" lIns="0" tIns="0" rIns="0" bIns="0" rtlCol="0">
            <a:spAutoFit/>
          </a:bodyPr>
          <a:lstStyle/>
          <a:p>
            <a:r>
              <a:rPr lang="en-US" sz="1600" dirty="0">
                <a:solidFill>
                  <a:schemeClr val="tx2"/>
                </a:solidFill>
              </a:rPr>
              <a:t>Environments, ALM and Operations</a:t>
            </a:r>
          </a:p>
        </p:txBody>
      </p:sp>
      <p:pic>
        <p:nvPicPr>
          <p:cNvPr id="8" name="Picture 7">
            <a:extLst>
              <a:ext uri="{FF2B5EF4-FFF2-40B4-BE49-F238E27FC236}">
                <a16:creationId xmlns:a16="http://schemas.microsoft.com/office/drawing/2014/main" id="{677F4C94-23D0-C10C-9307-4195F9601352}"/>
              </a:ext>
            </a:extLst>
          </p:cNvPr>
          <p:cNvPicPr>
            <a:picLocks noChangeAspect="1"/>
          </p:cNvPicPr>
          <p:nvPr/>
        </p:nvPicPr>
        <p:blipFill>
          <a:blip r:embed="rId3"/>
          <a:stretch>
            <a:fillRect/>
          </a:stretch>
        </p:blipFill>
        <p:spPr>
          <a:xfrm>
            <a:off x="665001" y="189730"/>
            <a:ext cx="298174" cy="296007"/>
          </a:xfrm>
          <a:prstGeom prst="rect">
            <a:avLst/>
          </a:prstGeom>
        </p:spPr>
      </p:pic>
      <p:sp>
        <p:nvSpPr>
          <p:cNvPr id="10" name="Rectangle 9">
            <a:extLst>
              <a:ext uri="{FF2B5EF4-FFF2-40B4-BE49-F238E27FC236}">
                <a16:creationId xmlns:a16="http://schemas.microsoft.com/office/drawing/2014/main" id="{E443DAFD-BE4B-3053-5C17-FE3989A3B82F}"/>
              </a:ext>
            </a:extLst>
          </p:cNvPr>
          <p:cNvSpPr/>
          <p:nvPr/>
        </p:nvSpPr>
        <p:spPr>
          <a:xfrm>
            <a:off x="8438707" y="0"/>
            <a:ext cx="3753293" cy="443365"/>
          </a:xfrm>
          <a:prstGeom prst="rect">
            <a:avLst/>
          </a:prstGeom>
          <a:solidFill>
            <a:schemeClr val="tx2"/>
          </a:solid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32597">
              <a:defRPr/>
            </a:pPr>
            <a:r>
              <a:rPr lang="en-US" sz="2000">
                <a:solidFill>
                  <a:schemeClr val="bg1"/>
                </a:solidFill>
                <a:latin typeface="+mj-lt"/>
              </a:rPr>
              <a:t>Customer slide (please update)</a:t>
            </a:r>
          </a:p>
        </p:txBody>
      </p:sp>
      <p:sp>
        <p:nvSpPr>
          <p:cNvPr id="3" name="Rectangle 2">
            <a:extLst>
              <a:ext uri="{FF2B5EF4-FFF2-40B4-BE49-F238E27FC236}">
                <a16:creationId xmlns:a16="http://schemas.microsoft.com/office/drawing/2014/main" id="{8D909A7F-77B5-1358-4B0A-00D3C52E0163}"/>
              </a:ext>
            </a:extLst>
          </p:cNvPr>
          <p:cNvSpPr/>
          <p:nvPr/>
        </p:nvSpPr>
        <p:spPr>
          <a:xfrm>
            <a:off x="6351103" y="1123123"/>
            <a:ext cx="5527444" cy="265374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91440" rtlCol="0" anchor="t"/>
          <a:lstStyle/>
          <a:p>
            <a:pPr algn="ctr"/>
            <a:r>
              <a:rPr lang="en-US" sz="1600" dirty="0">
                <a:solidFill>
                  <a:schemeClr val="tx1"/>
                </a:solidFill>
              </a:rPr>
              <a:t>Add Info</a:t>
            </a:r>
          </a:p>
        </p:txBody>
      </p:sp>
      <p:graphicFrame>
        <p:nvGraphicFramePr>
          <p:cNvPr id="5" name="Table 7">
            <a:extLst>
              <a:ext uri="{FF2B5EF4-FFF2-40B4-BE49-F238E27FC236}">
                <a16:creationId xmlns:a16="http://schemas.microsoft.com/office/drawing/2014/main" id="{A6B447BF-8E74-563E-077D-6D2D46A64937}"/>
              </a:ext>
            </a:extLst>
          </p:cNvPr>
          <p:cNvGraphicFramePr>
            <a:graphicFrameLocks noGrp="1"/>
          </p:cNvGraphicFramePr>
          <p:nvPr>
            <p:extLst>
              <p:ext uri="{D42A27DB-BD31-4B8C-83A1-F6EECF244321}">
                <p14:modId xmlns:p14="http://schemas.microsoft.com/office/powerpoint/2010/main" val="361721501"/>
              </p:ext>
            </p:extLst>
          </p:nvPr>
        </p:nvGraphicFramePr>
        <p:xfrm>
          <a:off x="168167" y="1123123"/>
          <a:ext cx="6004034" cy="5512622"/>
        </p:xfrm>
        <a:graphic>
          <a:graphicData uri="http://schemas.openxmlformats.org/drawingml/2006/table">
            <a:tbl>
              <a:tblPr>
                <a:tableStyleId>{5940675A-B579-460E-94D1-54222C63F5DA}</a:tableStyleId>
              </a:tblPr>
              <a:tblGrid>
                <a:gridCol w="6004034">
                  <a:extLst>
                    <a:ext uri="{9D8B030D-6E8A-4147-A177-3AD203B41FA5}">
                      <a16:colId xmlns:a16="http://schemas.microsoft.com/office/drawing/2014/main" val="3743228298"/>
                    </a:ext>
                  </a:extLst>
                </a:gridCol>
              </a:tblGrid>
              <a:tr h="2685636">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2000" kern="1200" spc="0" baseline="0" dirty="0">
                          <a:solidFill>
                            <a:schemeClr val="tx1"/>
                          </a:solidFill>
                          <a:latin typeface="+mj-lt"/>
                          <a:ea typeface="+mn-ea"/>
                          <a:cs typeface="Segoe UI" panose="020B0502040204020203" pitchFamily="34" charset="0"/>
                        </a:rPr>
                        <a:t>Phases</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1150" kern="1200" dirty="0">
                          <a:solidFill>
                            <a:schemeClr val="tx1"/>
                          </a:solidFill>
                          <a:latin typeface="+mn-lt"/>
                          <a:ea typeface="+mn-ea"/>
                          <a:cs typeface="Segoe UI" panose="020B0502040204020203" pitchFamily="34" charset="0"/>
                        </a:rPr>
                        <a:t>Please describe for each phases you envision for ALM related to </a:t>
                      </a:r>
                      <a:r>
                        <a:rPr lang="en-GB" sz="1200" b="0" i="1" dirty="0">
                          <a:solidFill>
                            <a:srgbClr val="161616"/>
                          </a:solidFill>
                          <a:effectLst/>
                          <a:latin typeface="Segoe UI" panose="020B0502040204020203" pitchFamily="34" charset="0"/>
                        </a:rPr>
                        <a:t>Customer Insights - Data</a:t>
                      </a:r>
                      <a:r>
                        <a:rPr lang="en-US" sz="1150" kern="1200" dirty="0">
                          <a:solidFill>
                            <a:schemeClr val="tx1"/>
                          </a:solidFill>
                          <a:latin typeface="+mn-lt"/>
                          <a:ea typeface="+mn-ea"/>
                          <a:cs typeface="Segoe UI" panose="020B0502040204020203" pitchFamily="34" charset="0"/>
                        </a:rPr>
                        <a:t>:</a:t>
                      </a:r>
                    </a:p>
                    <a:p>
                      <a:pPr marL="171450" marR="0" lvl="0" indent="-1714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50" kern="1200" dirty="0">
                          <a:solidFill>
                            <a:schemeClr val="tx1"/>
                          </a:solidFill>
                          <a:latin typeface="+mn-lt"/>
                          <a:ea typeface="+mn-ea"/>
                          <a:cs typeface="Segoe UI" panose="020B0502040204020203" pitchFamily="34" charset="0"/>
                        </a:rPr>
                        <a:t>Name (e.g., Dev, Test, UAT, Production, etc.)</a:t>
                      </a:r>
                    </a:p>
                    <a:p>
                      <a:pPr marL="171450" marR="0" lvl="0" indent="-1714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50" kern="1200" dirty="0">
                          <a:solidFill>
                            <a:schemeClr val="tx1"/>
                          </a:solidFill>
                          <a:latin typeface="+mn-lt"/>
                          <a:ea typeface="+mn-ea"/>
                          <a:cs typeface="Segoe UI" panose="020B0502040204020203" pitchFamily="34" charset="0"/>
                        </a:rPr>
                        <a:t>How long do you expect this phase to typically last?</a:t>
                      </a:r>
                    </a:p>
                    <a:p>
                      <a:pPr marL="171450" marR="0" lvl="0" indent="-1714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50" kern="1200" dirty="0">
                          <a:solidFill>
                            <a:schemeClr val="tx1"/>
                          </a:solidFill>
                          <a:latin typeface="+mn-lt"/>
                          <a:ea typeface="+mn-ea"/>
                          <a:cs typeface="Segoe UI" panose="020B0502040204020203" pitchFamily="34" charset="0"/>
                        </a:rPr>
                        <a:t>Environment used</a:t>
                      </a:r>
                    </a:p>
                    <a:p>
                      <a:pPr marL="171450" marR="0" lvl="0" indent="-1714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50" kern="1200" dirty="0">
                          <a:solidFill>
                            <a:schemeClr val="tx1"/>
                          </a:solidFill>
                          <a:latin typeface="+mn-lt"/>
                          <a:ea typeface="+mn-ea"/>
                          <a:cs typeface="Segoe UI" panose="020B0502040204020203" pitchFamily="34" charset="0"/>
                        </a:rPr>
                        <a:t>Data type (testing, productive) and volume (sampled, full volume) used  </a:t>
                      </a:r>
                    </a:p>
                    <a:p>
                      <a:pPr marL="171450" marR="0" lvl="0" indent="-1714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50" kern="1200" dirty="0">
                          <a:solidFill>
                            <a:schemeClr val="tx1"/>
                          </a:solidFill>
                          <a:latin typeface="+mn-lt"/>
                          <a:ea typeface="+mn-ea"/>
                          <a:cs typeface="Segoe UI" panose="020B0502040204020203" pitchFamily="34" charset="0"/>
                        </a:rPr>
                        <a:t>Who is responsible for this phase and will be doing what and how?</a:t>
                      </a:r>
                    </a:p>
                    <a:p>
                      <a:pPr marL="171450" marR="0" lvl="0" indent="-1714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50" kern="1200" dirty="0">
                          <a:solidFill>
                            <a:schemeClr val="tx1"/>
                          </a:solidFill>
                          <a:latin typeface="+mn-lt"/>
                          <a:ea typeface="+mn-ea"/>
                          <a:cs typeface="Segoe UI" panose="020B0502040204020203" pitchFamily="34" charset="0"/>
                        </a:rPr>
                        <a:t>What is your criteria to move to the next phase and how will you validate?</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43209430"/>
                  </a:ext>
                </a:extLst>
              </a:tr>
              <a:tr h="2826986">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2000" kern="1200" spc="0" baseline="0" dirty="0">
                          <a:solidFill>
                            <a:schemeClr val="tx1"/>
                          </a:solidFill>
                          <a:latin typeface="+mj-lt"/>
                          <a:ea typeface="+mn-ea"/>
                          <a:cs typeface="Segoe UI" panose="020B0502040204020203" pitchFamily="34" charset="0"/>
                        </a:rPr>
                        <a:t>Initial Go-Live Release</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1150" kern="1200" dirty="0">
                          <a:solidFill>
                            <a:schemeClr val="tx1"/>
                          </a:solidFill>
                          <a:latin typeface="+mn-lt"/>
                          <a:ea typeface="+mn-ea"/>
                          <a:cs typeface="Segoe UI" panose="020B0502040204020203" pitchFamily="34" charset="0"/>
                        </a:rPr>
                        <a:t>Please indicate:</a:t>
                      </a:r>
                    </a:p>
                    <a:p>
                      <a:pPr marL="171450" marR="0" lvl="0" indent="-1714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50" kern="1200" dirty="0">
                          <a:solidFill>
                            <a:schemeClr val="tx1"/>
                          </a:solidFill>
                          <a:latin typeface="+mn-lt"/>
                          <a:ea typeface="+mn-ea"/>
                          <a:cs typeface="Segoe UI" panose="020B0502040204020203" pitchFamily="34" charset="0"/>
                        </a:rPr>
                        <a:t>How will you release your first implementation of </a:t>
                      </a:r>
                      <a:r>
                        <a:rPr lang="en-GB" sz="1200" b="0" i="1" dirty="0">
                          <a:solidFill>
                            <a:srgbClr val="161616"/>
                          </a:solidFill>
                          <a:effectLst/>
                          <a:latin typeface="Segoe UI" panose="020B0502040204020203" pitchFamily="34" charset="0"/>
                        </a:rPr>
                        <a:t>Customer Insights - Data</a:t>
                      </a:r>
                      <a:r>
                        <a:rPr lang="en-US" sz="1150" kern="1200" dirty="0">
                          <a:solidFill>
                            <a:schemeClr val="tx1"/>
                          </a:solidFill>
                          <a:latin typeface="+mn-lt"/>
                          <a:ea typeface="+mn-ea"/>
                          <a:cs typeface="Segoe UI" panose="020B0502040204020203" pitchFamily="34" charset="0"/>
                        </a:rPr>
                        <a:t> to the Production environment? (e.g., creating the Production instance as a copy of a lower Environment, recreating configurations manually, etc.). </a:t>
                      </a:r>
                    </a:p>
                    <a:p>
                      <a:pPr marL="637821" marR="0" lvl="1" indent="-1714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50" kern="1200" dirty="0">
                          <a:solidFill>
                            <a:schemeClr val="tx1"/>
                          </a:solidFill>
                          <a:latin typeface="+mn-lt"/>
                          <a:ea typeface="+mn-ea"/>
                          <a:cs typeface="Segoe UI" panose="020B0502040204020203" pitchFamily="34" charset="0"/>
                        </a:rPr>
                        <a:t>How long is this activity planned to last?</a:t>
                      </a:r>
                    </a:p>
                    <a:p>
                      <a:pPr marL="171450" marR="0" lvl="0" indent="-1714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50" kern="1200" dirty="0">
                          <a:solidFill>
                            <a:schemeClr val="tx1"/>
                          </a:solidFill>
                          <a:latin typeface="+mn-lt"/>
                          <a:ea typeface="+mn-ea"/>
                          <a:cs typeface="Segoe UI" panose="020B0502040204020203" pitchFamily="34" charset="0"/>
                        </a:rPr>
                        <a:t>Are you planning an initial “soft” technical Go-Live with real productive data at full volume to ensure both functional accuracy of the implementation and proper end-to-end performances? </a:t>
                      </a:r>
                    </a:p>
                    <a:p>
                      <a:pPr marL="637821" marR="0" lvl="1" indent="-1714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50" kern="1200" dirty="0">
                          <a:solidFill>
                            <a:schemeClr val="tx1"/>
                          </a:solidFill>
                          <a:latin typeface="+mn-lt"/>
                          <a:ea typeface="+mn-ea"/>
                          <a:cs typeface="Segoe UI" panose="020B0502040204020203" pitchFamily="34" charset="0"/>
                        </a:rPr>
                        <a:t>During which Phase, on which Environment, and for how long? Please detail success criteria and if you have a go-live readiness plan.</a:t>
                      </a:r>
                    </a:p>
                    <a:p>
                      <a:pPr marL="171450" marR="0" lvl="0" indent="-1714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50" kern="1200" dirty="0">
                          <a:solidFill>
                            <a:schemeClr val="tx1"/>
                          </a:solidFill>
                          <a:latin typeface="+mn-lt"/>
                          <a:ea typeface="+mn-ea"/>
                          <a:cs typeface="Segoe UI" panose="020B0502040204020203" pitchFamily="34" charset="0"/>
                        </a:rPr>
                        <a:t>Anticipated dates for “soft” and actual Go-Live where the solution will be opened and used in Production by Business Users.</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895802046"/>
                  </a:ext>
                </a:extLst>
              </a:tr>
            </a:tbl>
          </a:graphicData>
        </a:graphic>
      </p:graphicFrame>
      <p:sp>
        <p:nvSpPr>
          <p:cNvPr id="6" name="Rectangle 5">
            <a:extLst>
              <a:ext uri="{FF2B5EF4-FFF2-40B4-BE49-F238E27FC236}">
                <a16:creationId xmlns:a16="http://schemas.microsoft.com/office/drawing/2014/main" id="{9FF989A4-44A3-DEC2-A99C-92D14023A648}"/>
              </a:ext>
            </a:extLst>
          </p:cNvPr>
          <p:cNvSpPr/>
          <p:nvPr/>
        </p:nvSpPr>
        <p:spPr>
          <a:xfrm>
            <a:off x="6361427" y="3879434"/>
            <a:ext cx="5527444" cy="275631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91440" rtlCol="0" anchor="t"/>
          <a:lstStyle/>
          <a:p>
            <a:pPr algn="ctr"/>
            <a:r>
              <a:rPr lang="en-US" sz="1600" dirty="0">
                <a:solidFill>
                  <a:schemeClr val="tx1"/>
                </a:solidFill>
              </a:rPr>
              <a:t>Add Info</a:t>
            </a:r>
          </a:p>
        </p:txBody>
      </p:sp>
    </p:spTree>
    <p:extLst>
      <p:ext uri="{BB962C8B-B14F-4D97-AF65-F5344CB8AC3E}">
        <p14:creationId xmlns:p14="http://schemas.microsoft.com/office/powerpoint/2010/main" val="1549187461"/>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itle 46">
            <a:extLst>
              <a:ext uri="{FF2B5EF4-FFF2-40B4-BE49-F238E27FC236}">
                <a16:creationId xmlns:a16="http://schemas.microsoft.com/office/drawing/2014/main" id="{1F301958-DE5F-4AB2-97F9-69B1699A128E}"/>
              </a:ext>
            </a:extLst>
          </p:cNvPr>
          <p:cNvSpPr>
            <a:spLocks noGrp="1"/>
          </p:cNvSpPr>
          <p:nvPr>
            <p:ph type="title"/>
          </p:nvPr>
        </p:nvSpPr>
        <p:spPr>
          <a:xfrm>
            <a:off x="588263" y="457200"/>
            <a:ext cx="11018520" cy="553998"/>
          </a:xfrm>
        </p:spPr>
        <p:txBody>
          <a:bodyPr/>
          <a:lstStyle/>
          <a:p>
            <a:r>
              <a:rPr lang="en-US" dirty="0"/>
              <a:t>Application Lifecycle Management (2/2)</a:t>
            </a:r>
          </a:p>
        </p:txBody>
      </p:sp>
      <p:sp>
        <p:nvSpPr>
          <p:cNvPr id="2" name="TextBox 1">
            <a:extLst>
              <a:ext uri="{FF2B5EF4-FFF2-40B4-BE49-F238E27FC236}">
                <a16:creationId xmlns:a16="http://schemas.microsoft.com/office/drawing/2014/main" id="{0A871E26-7B01-5D02-17A1-FEC0D2481BE2}"/>
              </a:ext>
            </a:extLst>
          </p:cNvPr>
          <p:cNvSpPr txBox="1"/>
          <p:nvPr/>
        </p:nvSpPr>
        <p:spPr>
          <a:xfrm>
            <a:off x="1039912" y="222255"/>
            <a:ext cx="3264227" cy="246221"/>
          </a:xfrm>
          <a:prstGeom prst="rect">
            <a:avLst/>
          </a:prstGeom>
          <a:noFill/>
        </p:spPr>
        <p:txBody>
          <a:bodyPr wrap="none" lIns="0" tIns="0" rIns="0" bIns="0" rtlCol="0">
            <a:spAutoFit/>
          </a:bodyPr>
          <a:lstStyle/>
          <a:p>
            <a:r>
              <a:rPr lang="en-US" sz="1600" dirty="0">
                <a:solidFill>
                  <a:schemeClr val="tx2"/>
                </a:solidFill>
              </a:rPr>
              <a:t>Environments, ALM and Operations</a:t>
            </a:r>
          </a:p>
        </p:txBody>
      </p:sp>
      <p:pic>
        <p:nvPicPr>
          <p:cNvPr id="8" name="Picture 7">
            <a:extLst>
              <a:ext uri="{FF2B5EF4-FFF2-40B4-BE49-F238E27FC236}">
                <a16:creationId xmlns:a16="http://schemas.microsoft.com/office/drawing/2014/main" id="{677F4C94-23D0-C10C-9307-4195F9601352}"/>
              </a:ext>
            </a:extLst>
          </p:cNvPr>
          <p:cNvPicPr>
            <a:picLocks noChangeAspect="1"/>
          </p:cNvPicPr>
          <p:nvPr/>
        </p:nvPicPr>
        <p:blipFill>
          <a:blip r:embed="rId3"/>
          <a:stretch>
            <a:fillRect/>
          </a:stretch>
        </p:blipFill>
        <p:spPr>
          <a:xfrm>
            <a:off x="665001" y="189730"/>
            <a:ext cx="298174" cy="296007"/>
          </a:xfrm>
          <a:prstGeom prst="rect">
            <a:avLst/>
          </a:prstGeom>
        </p:spPr>
      </p:pic>
      <p:sp>
        <p:nvSpPr>
          <p:cNvPr id="10" name="Rectangle 9">
            <a:extLst>
              <a:ext uri="{FF2B5EF4-FFF2-40B4-BE49-F238E27FC236}">
                <a16:creationId xmlns:a16="http://schemas.microsoft.com/office/drawing/2014/main" id="{E443DAFD-BE4B-3053-5C17-FE3989A3B82F}"/>
              </a:ext>
            </a:extLst>
          </p:cNvPr>
          <p:cNvSpPr/>
          <p:nvPr/>
        </p:nvSpPr>
        <p:spPr>
          <a:xfrm>
            <a:off x="8438707" y="0"/>
            <a:ext cx="3753293" cy="443365"/>
          </a:xfrm>
          <a:prstGeom prst="rect">
            <a:avLst/>
          </a:prstGeom>
          <a:solidFill>
            <a:schemeClr val="tx2"/>
          </a:solid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32597">
              <a:defRPr/>
            </a:pPr>
            <a:r>
              <a:rPr lang="en-US" sz="2000">
                <a:solidFill>
                  <a:schemeClr val="bg1"/>
                </a:solidFill>
                <a:latin typeface="+mj-lt"/>
              </a:rPr>
              <a:t>Customer slide (please update)</a:t>
            </a:r>
          </a:p>
        </p:txBody>
      </p:sp>
      <p:sp>
        <p:nvSpPr>
          <p:cNvPr id="3" name="Rectangle 2">
            <a:extLst>
              <a:ext uri="{FF2B5EF4-FFF2-40B4-BE49-F238E27FC236}">
                <a16:creationId xmlns:a16="http://schemas.microsoft.com/office/drawing/2014/main" id="{8D909A7F-77B5-1358-4B0A-00D3C52E0163}"/>
              </a:ext>
            </a:extLst>
          </p:cNvPr>
          <p:cNvSpPr/>
          <p:nvPr/>
        </p:nvSpPr>
        <p:spPr>
          <a:xfrm>
            <a:off x="6351103" y="1123123"/>
            <a:ext cx="5527444" cy="265374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91440" rtlCol="0" anchor="t"/>
          <a:lstStyle/>
          <a:p>
            <a:pPr algn="ctr"/>
            <a:r>
              <a:rPr lang="en-US" sz="1600" dirty="0">
                <a:solidFill>
                  <a:schemeClr val="tx1"/>
                </a:solidFill>
              </a:rPr>
              <a:t>Add Info</a:t>
            </a:r>
          </a:p>
        </p:txBody>
      </p:sp>
      <p:graphicFrame>
        <p:nvGraphicFramePr>
          <p:cNvPr id="5" name="Table 7">
            <a:extLst>
              <a:ext uri="{FF2B5EF4-FFF2-40B4-BE49-F238E27FC236}">
                <a16:creationId xmlns:a16="http://schemas.microsoft.com/office/drawing/2014/main" id="{A6B447BF-8E74-563E-077D-6D2D46A64937}"/>
              </a:ext>
            </a:extLst>
          </p:cNvPr>
          <p:cNvGraphicFramePr>
            <a:graphicFrameLocks noGrp="1"/>
          </p:cNvGraphicFramePr>
          <p:nvPr>
            <p:extLst>
              <p:ext uri="{D42A27DB-BD31-4B8C-83A1-F6EECF244321}">
                <p14:modId xmlns:p14="http://schemas.microsoft.com/office/powerpoint/2010/main" val="1791644369"/>
              </p:ext>
            </p:extLst>
          </p:nvPr>
        </p:nvGraphicFramePr>
        <p:xfrm>
          <a:off x="168167" y="1123123"/>
          <a:ext cx="6004034" cy="5512622"/>
        </p:xfrm>
        <a:graphic>
          <a:graphicData uri="http://schemas.openxmlformats.org/drawingml/2006/table">
            <a:tbl>
              <a:tblPr>
                <a:tableStyleId>{5940675A-B579-460E-94D1-54222C63F5DA}</a:tableStyleId>
              </a:tblPr>
              <a:tblGrid>
                <a:gridCol w="6004034">
                  <a:extLst>
                    <a:ext uri="{9D8B030D-6E8A-4147-A177-3AD203B41FA5}">
                      <a16:colId xmlns:a16="http://schemas.microsoft.com/office/drawing/2014/main" val="3743228298"/>
                    </a:ext>
                  </a:extLst>
                </a:gridCol>
              </a:tblGrid>
              <a:tr h="2685636">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2000" kern="1200" spc="0" baseline="0" dirty="0">
                          <a:solidFill>
                            <a:schemeClr val="tx1"/>
                          </a:solidFill>
                          <a:latin typeface="+mj-lt"/>
                          <a:ea typeface="+mn-ea"/>
                          <a:cs typeface="Segoe UI" panose="020B0502040204020203" pitchFamily="34" charset="0"/>
                        </a:rPr>
                        <a:t>Initial Go-Live Related Activities </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1150" kern="1200" dirty="0">
                          <a:solidFill>
                            <a:schemeClr val="tx1"/>
                          </a:solidFill>
                          <a:latin typeface="+mn-lt"/>
                          <a:ea typeface="+mn-ea"/>
                          <a:cs typeface="Segoe UI" panose="020B0502040204020203" pitchFamily="34" charset="0"/>
                        </a:rPr>
                        <a:t>Please indicate:</a:t>
                      </a:r>
                    </a:p>
                    <a:p>
                      <a:pPr marL="171450" marR="0" lvl="0" indent="-1714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50" kern="1200" dirty="0">
                          <a:solidFill>
                            <a:schemeClr val="tx1"/>
                          </a:solidFill>
                          <a:latin typeface="+mn-lt"/>
                          <a:ea typeface="+mn-ea"/>
                          <a:cs typeface="Segoe UI" panose="020B0502040204020203" pitchFamily="34" charset="0"/>
                        </a:rPr>
                        <a:t>Will the implementing Partner stay engaged for a “hyper-care” period after the initial Go-Live? If so, for how long?</a:t>
                      </a:r>
                    </a:p>
                    <a:p>
                      <a:pPr marL="171450" marR="0" lvl="0" indent="-1714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50" kern="1200" dirty="0">
                          <a:solidFill>
                            <a:schemeClr val="tx1"/>
                          </a:solidFill>
                          <a:latin typeface="+mn-lt"/>
                          <a:ea typeface="+mn-ea"/>
                          <a:cs typeface="Segoe UI" panose="020B0502040204020203" pitchFamily="34" charset="0"/>
                        </a:rPr>
                        <a:t>Is there a handover strategy defined to transition knowledge from Partner to Customer?</a:t>
                      </a:r>
                    </a:p>
                    <a:p>
                      <a:pPr marL="637821" marR="0" lvl="1" indent="-1714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50" kern="1200" dirty="0">
                          <a:solidFill>
                            <a:schemeClr val="tx1"/>
                          </a:solidFill>
                          <a:latin typeface="+mn-lt"/>
                          <a:ea typeface="+mn-ea"/>
                          <a:cs typeface="Segoe UI" panose="020B0502040204020203" pitchFamily="34" charset="0"/>
                        </a:rPr>
                        <a:t>If so, please describe the deliverables (implementation documentation, operation playbook, etc.)  </a:t>
                      </a:r>
                    </a:p>
                    <a:p>
                      <a:pPr marL="171450" marR="0" lvl="0" indent="-1714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50" kern="1200" dirty="0">
                          <a:solidFill>
                            <a:schemeClr val="tx1"/>
                          </a:solidFill>
                          <a:latin typeface="+mn-lt"/>
                          <a:ea typeface="+mn-ea"/>
                          <a:cs typeface="Segoe UI" panose="020B0502040204020203" pitchFamily="34" charset="0"/>
                        </a:rPr>
                        <a:t>Do you have a training strategy for Business Users before opening the solution to them? </a:t>
                      </a:r>
                    </a:p>
                    <a:p>
                      <a:pPr marL="637821" marR="0" lvl="1" indent="-1714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50" kern="1200" dirty="0">
                          <a:solidFill>
                            <a:schemeClr val="tx1"/>
                          </a:solidFill>
                          <a:latin typeface="+mn-lt"/>
                          <a:ea typeface="+mn-ea"/>
                          <a:cs typeface="Segoe UI" panose="020B0502040204020203" pitchFamily="34" charset="0"/>
                        </a:rPr>
                        <a:t>If so, when will training happen? </a:t>
                      </a:r>
                    </a:p>
                    <a:p>
                      <a:pPr marL="637821" marR="0" lvl="1" indent="-1714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50" kern="1200" dirty="0">
                          <a:solidFill>
                            <a:schemeClr val="tx1"/>
                          </a:solidFill>
                          <a:latin typeface="+mn-lt"/>
                          <a:ea typeface="+mn-ea"/>
                          <a:cs typeface="Segoe UI" panose="020B0502040204020203" pitchFamily="34" charset="0"/>
                        </a:rPr>
                        <a:t>Will it be ad-hoc training contextualized to the implementation or a generic product training?</a:t>
                      </a:r>
                    </a:p>
                    <a:p>
                      <a:pPr marL="171450" marR="0" lvl="0" indent="-1714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150" kern="1200" dirty="0">
                        <a:solidFill>
                          <a:schemeClr val="tx1"/>
                        </a:solidFill>
                        <a:latin typeface="+mn-lt"/>
                        <a:ea typeface="+mn-ea"/>
                        <a:cs typeface="Segoe UI" panose="020B0502040204020203" pitchFamily="34" charset="0"/>
                      </a:endParaRP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43209430"/>
                  </a:ext>
                </a:extLst>
              </a:tr>
              <a:tr h="2826986">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2000" kern="1200" spc="0" baseline="0" dirty="0">
                          <a:solidFill>
                            <a:schemeClr val="tx1"/>
                          </a:solidFill>
                          <a:latin typeface="+mj-lt"/>
                          <a:ea typeface="+mn-ea"/>
                          <a:cs typeface="Segoe UI" panose="020B0502040204020203" pitchFamily="34" charset="0"/>
                        </a:rPr>
                        <a:t>Subsequent Releases</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1150" kern="1200" dirty="0">
                          <a:solidFill>
                            <a:schemeClr val="tx1"/>
                          </a:solidFill>
                          <a:latin typeface="+mn-lt"/>
                          <a:ea typeface="+mn-ea"/>
                          <a:cs typeface="Segoe UI" panose="020B0502040204020203" pitchFamily="34" charset="0"/>
                        </a:rPr>
                        <a:t>Please indicate:</a:t>
                      </a:r>
                      <a:endParaRPr lang="en-US" sz="1150" kern="1200" spc="0" baseline="0" dirty="0">
                        <a:solidFill>
                          <a:schemeClr val="tx1"/>
                        </a:solidFill>
                        <a:latin typeface="+mn-lt"/>
                        <a:ea typeface="+mn-ea"/>
                        <a:cs typeface="Segoe UI" panose="020B0502040204020203" pitchFamily="34" charset="0"/>
                      </a:endParaRPr>
                    </a:p>
                    <a:p>
                      <a:pPr marL="171450" marR="0" lvl="0" indent="-1714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50" kern="1200" dirty="0">
                          <a:solidFill>
                            <a:schemeClr val="tx1"/>
                          </a:solidFill>
                          <a:latin typeface="+mn-lt"/>
                          <a:ea typeface="+mn-ea"/>
                          <a:cs typeface="Segoe UI" panose="020B0502040204020203" pitchFamily="34" charset="0"/>
                        </a:rPr>
                        <a:t>How frequently do you expect to deliver new releases in Production?</a:t>
                      </a:r>
                    </a:p>
                    <a:p>
                      <a:pPr marL="171450" marR="0" lvl="0" indent="-1714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50" kern="1200" dirty="0">
                          <a:solidFill>
                            <a:schemeClr val="tx1"/>
                          </a:solidFill>
                          <a:latin typeface="+mn-lt"/>
                          <a:ea typeface="+mn-ea"/>
                          <a:cs typeface="Segoe UI" panose="020B0502040204020203" pitchFamily="34" charset="0"/>
                        </a:rPr>
                        <a:t>What kind of evolution do you intend to always implement and validate first on lower environment (e.g., Data Source creation or modification, Significant Data Volume Increase, Unification configuration change, etc.) versus what will happen directly in Production (e.g., Segment creation)</a:t>
                      </a:r>
                    </a:p>
                    <a:p>
                      <a:pPr marL="171450" marR="0" lvl="0" indent="-1714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50" kern="1200" dirty="0">
                          <a:solidFill>
                            <a:schemeClr val="tx1"/>
                          </a:solidFill>
                          <a:latin typeface="+mn-lt"/>
                          <a:ea typeface="+mn-ea"/>
                          <a:cs typeface="Segoe UI" panose="020B0502040204020203" pitchFamily="34" charset="0"/>
                        </a:rPr>
                        <a:t>Are you envisioning distinct Minor/Major release types with distinct release management practices? </a:t>
                      </a:r>
                    </a:p>
                    <a:p>
                      <a:pPr marL="637821" marR="0" lvl="1" indent="-1714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50" kern="1200" dirty="0">
                          <a:solidFill>
                            <a:schemeClr val="tx1"/>
                          </a:solidFill>
                          <a:latin typeface="+mn-lt"/>
                          <a:ea typeface="+mn-ea"/>
                          <a:cs typeface="Segoe UI" panose="020B0502040204020203" pitchFamily="34" charset="0"/>
                        </a:rPr>
                        <a:t>If so, please describes those as it relates to your ALM Phases and how those releases will be ultimately delivered to Production (e.g., full instance deletion and recreation, manual reconfiguration, using some of Customer Insights management APIs, etc.)</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895802046"/>
                  </a:ext>
                </a:extLst>
              </a:tr>
            </a:tbl>
          </a:graphicData>
        </a:graphic>
      </p:graphicFrame>
      <p:sp>
        <p:nvSpPr>
          <p:cNvPr id="6" name="Rectangle 5">
            <a:extLst>
              <a:ext uri="{FF2B5EF4-FFF2-40B4-BE49-F238E27FC236}">
                <a16:creationId xmlns:a16="http://schemas.microsoft.com/office/drawing/2014/main" id="{9FF989A4-44A3-DEC2-A99C-92D14023A648}"/>
              </a:ext>
            </a:extLst>
          </p:cNvPr>
          <p:cNvSpPr/>
          <p:nvPr/>
        </p:nvSpPr>
        <p:spPr>
          <a:xfrm>
            <a:off x="6361427" y="3879434"/>
            <a:ext cx="5527444" cy="275631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91440" rtlCol="0" anchor="t"/>
          <a:lstStyle/>
          <a:p>
            <a:pPr algn="ctr"/>
            <a:r>
              <a:rPr lang="en-US" sz="1600" dirty="0">
                <a:solidFill>
                  <a:schemeClr val="tx1"/>
                </a:solidFill>
              </a:rPr>
              <a:t>Add Info</a:t>
            </a:r>
          </a:p>
        </p:txBody>
      </p:sp>
    </p:spTree>
    <p:extLst>
      <p:ext uri="{BB962C8B-B14F-4D97-AF65-F5344CB8AC3E}">
        <p14:creationId xmlns:p14="http://schemas.microsoft.com/office/powerpoint/2010/main" val="394978207"/>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itle 46">
            <a:extLst>
              <a:ext uri="{FF2B5EF4-FFF2-40B4-BE49-F238E27FC236}">
                <a16:creationId xmlns:a16="http://schemas.microsoft.com/office/drawing/2014/main" id="{1F301958-DE5F-4AB2-97F9-69B1699A128E}"/>
              </a:ext>
            </a:extLst>
          </p:cNvPr>
          <p:cNvSpPr>
            <a:spLocks noGrp="1"/>
          </p:cNvSpPr>
          <p:nvPr>
            <p:ph type="title"/>
          </p:nvPr>
        </p:nvSpPr>
        <p:spPr>
          <a:xfrm>
            <a:off x="588263" y="457200"/>
            <a:ext cx="11018520" cy="553998"/>
          </a:xfrm>
        </p:spPr>
        <p:txBody>
          <a:bodyPr/>
          <a:lstStyle/>
          <a:p>
            <a:r>
              <a:rPr lang="en-US" dirty="0"/>
              <a:t>Scheduling</a:t>
            </a:r>
          </a:p>
        </p:txBody>
      </p:sp>
      <p:sp>
        <p:nvSpPr>
          <p:cNvPr id="2" name="TextBox 1">
            <a:extLst>
              <a:ext uri="{FF2B5EF4-FFF2-40B4-BE49-F238E27FC236}">
                <a16:creationId xmlns:a16="http://schemas.microsoft.com/office/drawing/2014/main" id="{0A871E26-7B01-5D02-17A1-FEC0D2481BE2}"/>
              </a:ext>
            </a:extLst>
          </p:cNvPr>
          <p:cNvSpPr txBox="1"/>
          <p:nvPr/>
        </p:nvSpPr>
        <p:spPr>
          <a:xfrm>
            <a:off x="1039912" y="222255"/>
            <a:ext cx="3264227" cy="246221"/>
          </a:xfrm>
          <a:prstGeom prst="rect">
            <a:avLst/>
          </a:prstGeom>
          <a:noFill/>
        </p:spPr>
        <p:txBody>
          <a:bodyPr wrap="none" lIns="0" tIns="0" rIns="0" bIns="0" rtlCol="0">
            <a:spAutoFit/>
          </a:bodyPr>
          <a:lstStyle/>
          <a:p>
            <a:r>
              <a:rPr lang="en-US" sz="1600" dirty="0">
                <a:solidFill>
                  <a:schemeClr val="tx2"/>
                </a:solidFill>
              </a:rPr>
              <a:t>Environments, ALM and Operations</a:t>
            </a:r>
          </a:p>
        </p:txBody>
      </p:sp>
      <p:pic>
        <p:nvPicPr>
          <p:cNvPr id="8" name="Picture 7">
            <a:extLst>
              <a:ext uri="{FF2B5EF4-FFF2-40B4-BE49-F238E27FC236}">
                <a16:creationId xmlns:a16="http://schemas.microsoft.com/office/drawing/2014/main" id="{677F4C94-23D0-C10C-9307-4195F9601352}"/>
              </a:ext>
            </a:extLst>
          </p:cNvPr>
          <p:cNvPicPr>
            <a:picLocks noChangeAspect="1"/>
          </p:cNvPicPr>
          <p:nvPr/>
        </p:nvPicPr>
        <p:blipFill>
          <a:blip r:embed="rId3"/>
          <a:stretch>
            <a:fillRect/>
          </a:stretch>
        </p:blipFill>
        <p:spPr>
          <a:xfrm>
            <a:off x="665001" y="189730"/>
            <a:ext cx="298174" cy="296007"/>
          </a:xfrm>
          <a:prstGeom prst="rect">
            <a:avLst/>
          </a:prstGeom>
        </p:spPr>
      </p:pic>
      <p:sp>
        <p:nvSpPr>
          <p:cNvPr id="10" name="Rectangle 9">
            <a:extLst>
              <a:ext uri="{FF2B5EF4-FFF2-40B4-BE49-F238E27FC236}">
                <a16:creationId xmlns:a16="http://schemas.microsoft.com/office/drawing/2014/main" id="{E443DAFD-BE4B-3053-5C17-FE3989A3B82F}"/>
              </a:ext>
            </a:extLst>
          </p:cNvPr>
          <p:cNvSpPr/>
          <p:nvPr/>
        </p:nvSpPr>
        <p:spPr>
          <a:xfrm>
            <a:off x="8438707" y="0"/>
            <a:ext cx="3753293" cy="443365"/>
          </a:xfrm>
          <a:prstGeom prst="rect">
            <a:avLst/>
          </a:prstGeom>
          <a:solidFill>
            <a:schemeClr val="tx2"/>
          </a:solid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32597">
              <a:defRPr/>
            </a:pPr>
            <a:r>
              <a:rPr lang="en-US" sz="2000">
                <a:solidFill>
                  <a:schemeClr val="bg1"/>
                </a:solidFill>
                <a:latin typeface="+mj-lt"/>
              </a:rPr>
              <a:t>Customer slide (please update)</a:t>
            </a:r>
          </a:p>
        </p:txBody>
      </p:sp>
      <p:sp>
        <p:nvSpPr>
          <p:cNvPr id="3" name="Rectangle 2">
            <a:extLst>
              <a:ext uri="{FF2B5EF4-FFF2-40B4-BE49-F238E27FC236}">
                <a16:creationId xmlns:a16="http://schemas.microsoft.com/office/drawing/2014/main" id="{8D909A7F-77B5-1358-4B0A-00D3C52E0163}"/>
              </a:ext>
            </a:extLst>
          </p:cNvPr>
          <p:cNvSpPr/>
          <p:nvPr/>
        </p:nvSpPr>
        <p:spPr>
          <a:xfrm>
            <a:off x="6351103" y="1123123"/>
            <a:ext cx="5527444" cy="265374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91440" rtlCol="0" anchor="t"/>
          <a:lstStyle/>
          <a:p>
            <a:pPr algn="ctr"/>
            <a:r>
              <a:rPr lang="en-US" sz="1600" dirty="0">
                <a:solidFill>
                  <a:schemeClr val="tx1"/>
                </a:solidFill>
              </a:rPr>
              <a:t>Add Info</a:t>
            </a:r>
          </a:p>
        </p:txBody>
      </p:sp>
      <p:graphicFrame>
        <p:nvGraphicFramePr>
          <p:cNvPr id="5" name="Table 7">
            <a:extLst>
              <a:ext uri="{FF2B5EF4-FFF2-40B4-BE49-F238E27FC236}">
                <a16:creationId xmlns:a16="http://schemas.microsoft.com/office/drawing/2014/main" id="{A6B447BF-8E74-563E-077D-6D2D46A64937}"/>
              </a:ext>
            </a:extLst>
          </p:cNvPr>
          <p:cNvGraphicFramePr>
            <a:graphicFrameLocks noGrp="1"/>
          </p:cNvGraphicFramePr>
          <p:nvPr>
            <p:extLst>
              <p:ext uri="{D42A27DB-BD31-4B8C-83A1-F6EECF244321}">
                <p14:modId xmlns:p14="http://schemas.microsoft.com/office/powerpoint/2010/main" val="4048967612"/>
              </p:ext>
            </p:extLst>
          </p:nvPr>
        </p:nvGraphicFramePr>
        <p:xfrm>
          <a:off x="168167" y="1123123"/>
          <a:ext cx="6004034" cy="5512622"/>
        </p:xfrm>
        <a:graphic>
          <a:graphicData uri="http://schemas.openxmlformats.org/drawingml/2006/table">
            <a:tbl>
              <a:tblPr>
                <a:tableStyleId>{5940675A-B579-460E-94D1-54222C63F5DA}</a:tableStyleId>
              </a:tblPr>
              <a:tblGrid>
                <a:gridCol w="6004034">
                  <a:extLst>
                    <a:ext uri="{9D8B030D-6E8A-4147-A177-3AD203B41FA5}">
                      <a16:colId xmlns:a16="http://schemas.microsoft.com/office/drawing/2014/main" val="3743228298"/>
                    </a:ext>
                  </a:extLst>
                </a:gridCol>
              </a:tblGrid>
              <a:tr h="2685636">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2000" kern="1200" spc="0" baseline="0" dirty="0">
                          <a:solidFill>
                            <a:schemeClr val="tx1"/>
                          </a:solidFill>
                          <a:latin typeface="+mj-lt"/>
                          <a:ea typeface="+mn-ea"/>
                          <a:cs typeface="Segoe UI" panose="020B0502040204020203" pitchFamily="34" charset="0"/>
                        </a:rPr>
                        <a:t>Scheduling Setup</a:t>
                      </a:r>
                    </a:p>
                    <a:p>
                      <a:pPr marL="0" marR="0" lvl="0" indent="0" algn="l" defTabSz="932742" rtl="0" eaLnBrk="1" fontAlgn="auto" latinLnBrk="0" hangingPunct="1">
                        <a:lnSpc>
                          <a:spcPct val="100000"/>
                        </a:lnSpc>
                        <a:spcBef>
                          <a:spcPts val="0"/>
                        </a:spcBef>
                        <a:spcAft>
                          <a:spcPts val="0"/>
                        </a:spcAft>
                        <a:buClrTx/>
                        <a:buSzTx/>
                        <a:buFontTx/>
                        <a:buNone/>
                        <a:tabLst/>
                        <a:defRPr/>
                      </a:pPr>
                      <a:endParaRPr lang="en-US" sz="1150" kern="1200" dirty="0">
                        <a:solidFill>
                          <a:schemeClr val="tx1"/>
                        </a:solidFill>
                        <a:latin typeface="+mn-lt"/>
                        <a:ea typeface="+mn-ea"/>
                        <a:cs typeface="Segoe UI" panose="020B0502040204020203" pitchFamily="34" charset="0"/>
                      </a:endParaRPr>
                    </a:p>
                    <a:p>
                      <a:pPr marL="0" marR="0" lvl="0" indent="0" algn="l" defTabSz="932742" rtl="0" eaLnBrk="1" fontAlgn="auto" latinLnBrk="0" hangingPunct="1">
                        <a:lnSpc>
                          <a:spcPct val="100000"/>
                        </a:lnSpc>
                        <a:spcBef>
                          <a:spcPts val="0"/>
                        </a:spcBef>
                        <a:spcAft>
                          <a:spcPts val="0"/>
                        </a:spcAft>
                        <a:buClrTx/>
                        <a:buSzTx/>
                        <a:buFontTx/>
                        <a:buNone/>
                        <a:tabLst/>
                        <a:defRPr/>
                      </a:pPr>
                      <a:r>
                        <a:rPr lang="en-US" sz="1150" kern="1200" dirty="0">
                          <a:solidFill>
                            <a:schemeClr val="tx1"/>
                          </a:solidFill>
                          <a:latin typeface="+mn-lt"/>
                          <a:ea typeface="+mn-ea"/>
                          <a:cs typeface="Segoe UI" panose="020B0502040204020203" pitchFamily="34" charset="0"/>
                        </a:rPr>
                        <a:t>Please describe how will your end-to-end Production Environment be refreshed</a:t>
                      </a:r>
                    </a:p>
                    <a:p>
                      <a:pPr marL="171450" marR="0" lvl="0" indent="-1714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50" kern="1200" dirty="0">
                          <a:solidFill>
                            <a:schemeClr val="tx1"/>
                          </a:solidFill>
                          <a:latin typeface="+mn-lt"/>
                          <a:ea typeface="+mn-ea"/>
                          <a:cs typeface="Segoe UI" panose="020B0502040204020203" pitchFamily="34" charset="0"/>
                        </a:rPr>
                        <a:t>Through </a:t>
                      </a:r>
                      <a:r>
                        <a:rPr lang="en-GB" sz="1200" b="0" i="1" dirty="0">
                          <a:solidFill>
                            <a:srgbClr val="161616"/>
                          </a:solidFill>
                          <a:effectLst/>
                          <a:latin typeface="Segoe UI" panose="020B0502040204020203" pitchFamily="34" charset="0"/>
                        </a:rPr>
                        <a:t>Customer Insights - Data</a:t>
                      </a:r>
                      <a:r>
                        <a:rPr lang="en-US" sz="1150" kern="1200" dirty="0">
                          <a:solidFill>
                            <a:schemeClr val="tx1"/>
                          </a:solidFill>
                          <a:latin typeface="+mn-lt"/>
                          <a:ea typeface="+mn-ea"/>
                          <a:cs typeface="Segoe UI" panose="020B0502040204020203" pitchFamily="34" charset="0"/>
                        </a:rPr>
                        <a:t> Scheduling at fixed time</a:t>
                      </a:r>
                    </a:p>
                    <a:p>
                      <a:pPr marL="171450" marR="0" lvl="0" indent="-1714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50" kern="1200" dirty="0">
                          <a:solidFill>
                            <a:schemeClr val="tx1"/>
                          </a:solidFill>
                          <a:latin typeface="+mn-lt"/>
                          <a:ea typeface="+mn-ea"/>
                          <a:cs typeface="Segoe UI" panose="020B0502040204020203" pitchFamily="34" charset="0"/>
                        </a:rPr>
                        <a:t>Or by triggering an end-to-end Environment refresh from an outside orchestration through </a:t>
                      </a:r>
                      <a:r>
                        <a:rPr lang="en-GB" sz="1200" b="0" i="1" dirty="0">
                          <a:solidFill>
                            <a:srgbClr val="161616"/>
                          </a:solidFill>
                          <a:effectLst/>
                          <a:latin typeface="Segoe UI" panose="020B0502040204020203" pitchFamily="34" charset="0"/>
                        </a:rPr>
                        <a:t>Customer Insights - Data </a:t>
                      </a:r>
                      <a:r>
                        <a:rPr lang="en-US" sz="1150" kern="1200" dirty="0">
                          <a:solidFill>
                            <a:schemeClr val="tx1"/>
                          </a:solidFill>
                          <a:latin typeface="+mn-lt"/>
                          <a:ea typeface="+mn-ea"/>
                          <a:cs typeface="Segoe UI" panose="020B0502040204020203" pitchFamily="34" charset="0"/>
                        </a:rPr>
                        <a:t>Management APIs (e.g., as soon as your Data Sources Systems are ready to be ingested)</a:t>
                      </a:r>
                    </a:p>
                    <a:p>
                      <a:pPr marL="171450" marR="0" lvl="0" indent="-1714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50" kern="1200" dirty="0">
                          <a:solidFill>
                            <a:schemeClr val="tx1"/>
                          </a:solidFill>
                          <a:latin typeface="+mn-lt"/>
                          <a:ea typeface="+mn-ea"/>
                          <a:cs typeface="Segoe UI" panose="020B0502040204020203" pitchFamily="34" charset="0"/>
                        </a:rPr>
                        <a:t>How frequently?</a:t>
                      </a:r>
                    </a:p>
                    <a:p>
                      <a:pPr marL="171450" marR="0" lvl="0" indent="-1714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50" kern="1200" dirty="0">
                          <a:solidFill>
                            <a:schemeClr val="tx1"/>
                          </a:solidFill>
                          <a:latin typeface="+mn-lt"/>
                          <a:ea typeface="+mn-ea"/>
                          <a:cs typeface="Segoe UI" panose="020B0502040204020203" pitchFamily="34" charset="0"/>
                        </a:rPr>
                        <a:t>If you are using Microsoft Power Query Data Sources, each with its own Refresh Schedule, how will you account for this as it relates to the Environment Refresh?</a:t>
                      </a:r>
                    </a:p>
                    <a:p>
                      <a:pPr marL="171450" marR="0" lvl="0" indent="-1714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150" kern="1200" dirty="0">
                        <a:solidFill>
                          <a:schemeClr val="tx1"/>
                        </a:solidFill>
                        <a:latin typeface="+mn-lt"/>
                        <a:ea typeface="+mn-ea"/>
                        <a:cs typeface="Segoe UI" panose="020B0502040204020203" pitchFamily="34" charset="0"/>
                      </a:endParaRP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43209430"/>
                  </a:ext>
                </a:extLst>
              </a:tr>
              <a:tr h="2826986">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2000" kern="1200" spc="0" baseline="0" dirty="0">
                          <a:solidFill>
                            <a:schemeClr val="tx1"/>
                          </a:solidFill>
                          <a:latin typeface="+mj-lt"/>
                          <a:ea typeface="+mn-ea"/>
                          <a:cs typeface="Segoe UI" panose="020B0502040204020203" pitchFamily="34" charset="0"/>
                        </a:rPr>
                        <a:t>End-to-end Environment Refresh Timeline</a:t>
                      </a:r>
                    </a:p>
                    <a:p>
                      <a:pPr marL="0" marR="0" lvl="0" indent="0" algn="l" defTabSz="932742" rtl="0" eaLnBrk="1" fontAlgn="auto" latinLnBrk="0" hangingPunct="1">
                        <a:lnSpc>
                          <a:spcPct val="100000"/>
                        </a:lnSpc>
                        <a:spcBef>
                          <a:spcPts val="0"/>
                        </a:spcBef>
                        <a:spcAft>
                          <a:spcPts val="0"/>
                        </a:spcAft>
                        <a:buClrTx/>
                        <a:buSzTx/>
                        <a:buFontTx/>
                        <a:buNone/>
                        <a:tabLst/>
                        <a:defRPr/>
                      </a:pPr>
                      <a:endParaRPr lang="en-US" sz="1150" kern="1200" dirty="0">
                        <a:solidFill>
                          <a:schemeClr val="tx1"/>
                        </a:solidFill>
                        <a:latin typeface="+mn-lt"/>
                        <a:ea typeface="+mn-ea"/>
                        <a:cs typeface="Segoe UI" panose="020B0502040204020203" pitchFamily="34" charset="0"/>
                      </a:endParaRPr>
                    </a:p>
                    <a:p>
                      <a:pPr marL="0" marR="0" lvl="0" indent="0" algn="l" defTabSz="932742" rtl="0" eaLnBrk="1" fontAlgn="auto" latinLnBrk="0" hangingPunct="1">
                        <a:lnSpc>
                          <a:spcPct val="100000"/>
                        </a:lnSpc>
                        <a:spcBef>
                          <a:spcPts val="0"/>
                        </a:spcBef>
                        <a:spcAft>
                          <a:spcPts val="0"/>
                        </a:spcAft>
                        <a:buClrTx/>
                        <a:buSzTx/>
                        <a:buFontTx/>
                        <a:buNone/>
                        <a:tabLst/>
                        <a:defRPr/>
                      </a:pPr>
                      <a:r>
                        <a:rPr lang="en-US" sz="1150" kern="1200" dirty="0">
                          <a:solidFill>
                            <a:schemeClr val="tx1"/>
                          </a:solidFill>
                          <a:latin typeface="+mn-lt"/>
                          <a:ea typeface="+mn-ea"/>
                          <a:cs typeface="Segoe UI" panose="020B0502040204020203" pitchFamily="34" charset="0"/>
                        </a:rPr>
                        <a:t>Please indicate the specific timeline constraint as it relates to this end-to-end Environment Refresh:</a:t>
                      </a:r>
                    </a:p>
                    <a:p>
                      <a:pPr marL="171450" marR="0" lvl="0" indent="-1714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50" kern="1200" dirty="0">
                          <a:solidFill>
                            <a:schemeClr val="tx1"/>
                          </a:solidFill>
                          <a:latin typeface="+mn-lt"/>
                          <a:ea typeface="+mn-ea"/>
                          <a:cs typeface="Segoe UI" panose="020B0502040204020203" pitchFamily="34" charset="0"/>
                        </a:rPr>
                        <a:t>When is the last Data Sources System typically available for being ingested?</a:t>
                      </a:r>
                    </a:p>
                    <a:p>
                      <a:pPr marL="171450" marR="0" lvl="0" indent="-1714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50" kern="1200" dirty="0">
                          <a:solidFill>
                            <a:schemeClr val="tx1"/>
                          </a:solidFill>
                          <a:latin typeface="+mn-lt"/>
                          <a:ea typeface="+mn-ea"/>
                          <a:cs typeface="Segoe UI" panose="020B0502040204020203" pitchFamily="34" charset="0"/>
                        </a:rPr>
                        <a:t>When will </a:t>
                      </a:r>
                      <a:r>
                        <a:rPr lang="en-GB" sz="1200" b="0" i="1" dirty="0">
                          <a:solidFill>
                            <a:srgbClr val="161616"/>
                          </a:solidFill>
                          <a:effectLst/>
                          <a:latin typeface="Segoe UI" panose="020B0502040204020203" pitchFamily="34" charset="0"/>
                        </a:rPr>
                        <a:t>Customer Insights - Data</a:t>
                      </a:r>
                      <a:r>
                        <a:rPr lang="en-US" sz="1150" kern="1200" dirty="0">
                          <a:solidFill>
                            <a:schemeClr val="tx1"/>
                          </a:solidFill>
                          <a:latin typeface="+mn-lt"/>
                          <a:ea typeface="+mn-ea"/>
                          <a:cs typeface="Segoe UI" panose="020B0502040204020203" pitchFamily="34" charset="0"/>
                        </a:rPr>
                        <a:t> end-to-end Environment refresh start (if based on static schedule)?</a:t>
                      </a:r>
                    </a:p>
                    <a:p>
                      <a:pPr marL="171450" marR="0" lvl="0" indent="-1714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50" kern="1200" dirty="0">
                          <a:solidFill>
                            <a:schemeClr val="tx1"/>
                          </a:solidFill>
                          <a:latin typeface="+mn-lt"/>
                          <a:ea typeface="+mn-ea"/>
                          <a:cs typeface="Segoe UI" panose="020B0502040204020203" pitchFamily="34" charset="0"/>
                        </a:rPr>
                        <a:t>When Outbound Integrations (exports and/or data sharing mechanisms) are expected to be finished for each Activation?</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895802046"/>
                  </a:ext>
                </a:extLst>
              </a:tr>
            </a:tbl>
          </a:graphicData>
        </a:graphic>
      </p:graphicFrame>
      <p:sp>
        <p:nvSpPr>
          <p:cNvPr id="6" name="Rectangle 5">
            <a:extLst>
              <a:ext uri="{FF2B5EF4-FFF2-40B4-BE49-F238E27FC236}">
                <a16:creationId xmlns:a16="http://schemas.microsoft.com/office/drawing/2014/main" id="{9FF989A4-44A3-DEC2-A99C-92D14023A648}"/>
              </a:ext>
            </a:extLst>
          </p:cNvPr>
          <p:cNvSpPr/>
          <p:nvPr/>
        </p:nvSpPr>
        <p:spPr>
          <a:xfrm>
            <a:off x="6361427" y="3879434"/>
            <a:ext cx="5527444" cy="275631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91440" rtlCol="0" anchor="t"/>
          <a:lstStyle/>
          <a:p>
            <a:pPr algn="ctr"/>
            <a:r>
              <a:rPr lang="en-US" sz="1600" dirty="0">
                <a:solidFill>
                  <a:schemeClr val="tx1"/>
                </a:solidFill>
              </a:rPr>
              <a:t>Add Info</a:t>
            </a:r>
          </a:p>
        </p:txBody>
      </p:sp>
    </p:spTree>
    <p:extLst>
      <p:ext uri="{BB962C8B-B14F-4D97-AF65-F5344CB8AC3E}">
        <p14:creationId xmlns:p14="http://schemas.microsoft.com/office/powerpoint/2010/main" val="3327915559"/>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itle 46">
            <a:extLst>
              <a:ext uri="{FF2B5EF4-FFF2-40B4-BE49-F238E27FC236}">
                <a16:creationId xmlns:a16="http://schemas.microsoft.com/office/drawing/2014/main" id="{1F301958-DE5F-4AB2-97F9-69B1699A128E}"/>
              </a:ext>
            </a:extLst>
          </p:cNvPr>
          <p:cNvSpPr>
            <a:spLocks noGrp="1"/>
          </p:cNvSpPr>
          <p:nvPr>
            <p:ph type="title"/>
          </p:nvPr>
        </p:nvSpPr>
        <p:spPr>
          <a:xfrm>
            <a:off x="588263" y="457200"/>
            <a:ext cx="11018520" cy="553998"/>
          </a:xfrm>
        </p:spPr>
        <p:txBody>
          <a:bodyPr/>
          <a:lstStyle/>
          <a:p>
            <a:r>
              <a:rPr lang="en-US" dirty="0"/>
              <a:t>Monitoring</a:t>
            </a:r>
          </a:p>
        </p:txBody>
      </p:sp>
      <p:sp>
        <p:nvSpPr>
          <p:cNvPr id="2" name="TextBox 1">
            <a:extLst>
              <a:ext uri="{FF2B5EF4-FFF2-40B4-BE49-F238E27FC236}">
                <a16:creationId xmlns:a16="http://schemas.microsoft.com/office/drawing/2014/main" id="{0A871E26-7B01-5D02-17A1-FEC0D2481BE2}"/>
              </a:ext>
            </a:extLst>
          </p:cNvPr>
          <p:cNvSpPr txBox="1"/>
          <p:nvPr/>
        </p:nvSpPr>
        <p:spPr>
          <a:xfrm>
            <a:off x="1039912" y="222255"/>
            <a:ext cx="3264227" cy="246221"/>
          </a:xfrm>
          <a:prstGeom prst="rect">
            <a:avLst/>
          </a:prstGeom>
          <a:noFill/>
        </p:spPr>
        <p:txBody>
          <a:bodyPr wrap="none" lIns="0" tIns="0" rIns="0" bIns="0" rtlCol="0">
            <a:spAutoFit/>
          </a:bodyPr>
          <a:lstStyle/>
          <a:p>
            <a:r>
              <a:rPr lang="en-US" sz="1600" dirty="0">
                <a:solidFill>
                  <a:schemeClr val="tx2"/>
                </a:solidFill>
              </a:rPr>
              <a:t>Environments, ALM and Operations</a:t>
            </a:r>
          </a:p>
        </p:txBody>
      </p:sp>
      <p:pic>
        <p:nvPicPr>
          <p:cNvPr id="8" name="Picture 7">
            <a:extLst>
              <a:ext uri="{FF2B5EF4-FFF2-40B4-BE49-F238E27FC236}">
                <a16:creationId xmlns:a16="http://schemas.microsoft.com/office/drawing/2014/main" id="{677F4C94-23D0-C10C-9307-4195F9601352}"/>
              </a:ext>
            </a:extLst>
          </p:cNvPr>
          <p:cNvPicPr>
            <a:picLocks noChangeAspect="1"/>
          </p:cNvPicPr>
          <p:nvPr/>
        </p:nvPicPr>
        <p:blipFill>
          <a:blip r:embed="rId3"/>
          <a:stretch>
            <a:fillRect/>
          </a:stretch>
        </p:blipFill>
        <p:spPr>
          <a:xfrm>
            <a:off x="665001" y="189730"/>
            <a:ext cx="298174" cy="296007"/>
          </a:xfrm>
          <a:prstGeom prst="rect">
            <a:avLst/>
          </a:prstGeom>
        </p:spPr>
      </p:pic>
      <p:sp>
        <p:nvSpPr>
          <p:cNvPr id="10" name="Rectangle 9">
            <a:extLst>
              <a:ext uri="{FF2B5EF4-FFF2-40B4-BE49-F238E27FC236}">
                <a16:creationId xmlns:a16="http://schemas.microsoft.com/office/drawing/2014/main" id="{E443DAFD-BE4B-3053-5C17-FE3989A3B82F}"/>
              </a:ext>
            </a:extLst>
          </p:cNvPr>
          <p:cNvSpPr/>
          <p:nvPr/>
        </p:nvSpPr>
        <p:spPr>
          <a:xfrm>
            <a:off x="8438707" y="0"/>
            <a:ext cx="3753293" cy="443365"/>
          </a:xfrm>
          <a:prstGeom prst="rect">
            <a:avLst/>
          </a:prstGeom>
          <a:solidFill>
            <a:schemeClr val="tx2"/>
          </a:solid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32597">
              <a:defRPr/>
            </a:pPr>
            <a:r>
              <a:rPr lang="en-US" sz="2000">
                <a:solidFill>
                  <a:schemeClr val="bg1"/>
                </a:solidFill>
                <a:latin typeface="+mj-lt"/>
              </a:rPr>
              <a:t>Customer slide (please update)</a:t>
            </a:r>
          </a:p>
        </p:txBody>
      </p:sp>
      <p:sp>
        <p:nvSpPr>
          <p:cNvPr id="3" name="Rectangle 2">
            <a:extLst>
              <a:ext uri="{FF2B5EF4-FFF2-40B4-BE49-F238E27FC236}">
                <a16:creationId xmlns:a16="http://schemas.microsoft.com/office/drawing/2014/main" id="{8D909A7F-77B5-1358-4B0A-00D3C52E0163}"/>
              </a:ext>
            </a:extLst>
          </p:cNvPr>
          <p:cNvSpPr/>
          <p:nvPr/>
        </p:nvSpPr>
        <p:spPr>
          <a:xfrm>
            <a:off x="6351103" y="1123123"/>
            <a:ext cx="5527444" cy="288274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91440" rtlCol="0" anchor="t"/>
          <a:lstStyle/>
          <a:p>
            <a:pPr algn="ctr"/>
            <a:r>
              <a:rPr lang="en-US" sz="1600" dirty="0">
                <a:solidFill>
                  <a:schemeClr val="tx1"/>
                </a:solidFill>
              </a:rPr>
              <a:t>Add Info</a:t>
            </a:r>
          </a:p>
        </p:txBody>
      </p:sp>
      <p:graphicFrame>
        <p:nvGraphicFramePr>
          <p:cNvPr id="5" name="Table 7">
            <a:extLst>
              <a:ext uri="{FF2B5EF4-FFF2-40B4-BE49-F238E27FC236}">
                <a16:creationId xmlns:a16="http://schemas.microsoft.com/office/drawing/2014/main" id="{A6B447BF-8E74-563E-077D-6D2D46A64937}"/>
              </a:ext>
            </a:extLst>
          </p:cNvPr>
          <p:cNvGraphicFramePr>
            <a:graphicFrameLocks noGrp="1"/>
          </p:cNvGraphicFramePr>
          <p:nvPr>
            <p:extLst>
              <p:ext uri="{D42A27DB-BD31-4B8C-83A1-F6EECF244321}">
                <p14:modId xmlns:p14="http://schemas.microsoft.com/office/powerpoint/2010/main" val="450504206"/>
              </p:ext>
            </p:extLst>
          </p:nvPr>
        </p:nvGraphicFramePr>
        <p:xfrm>
          <a:off x="168167" y="1123123"/>
          <a:ext cx="6004034" cy="5577840"/>
        </p:xfrm>
        <a:graphic>
          <a:graphicData uri="http://schemas.openxmlformats.org/drawingml/2006/table">
            <a:tbl>
              <a:tblPr>
                <a:tableStyleId>{5940675A-B579-460E-94D1-54222C63F5DA}</a:tableStyleId>
              </a:tblPr>
              <a:tblGrid>
                <a:gridCol w="6004034">
                  <a:extLst>
                    <a:ext uri="{9D8B030D-6E8A-4147-A177-3AD203B41FA5}">
                      <a16:colId xmlns:a16="http://schemas.microsoft.com/office/drawing/2014/main" val="3743228298"/>
                    </a:ext>
                  </a:extLst>
                </a:gridCol>
              </a:tblGrid>
              <a:tr h="2926080">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2000" kern="1200" spc="0" baseline="0" dirty="0">
                          <a:solidFill>
                            <a:schemeClr val="tx1"/>
                          </a:solidFill>
                          <a:latin typeface="+mj-lt"/>
                          <a:ea typeface="+mn-ea"/>
                          <a:cs typeface="Segoe UI" panose="020B0502040204020203" pitchFamily="34" charset="0"/>
                        </a:rPr>
                        <a:t>Monitoring Scenario</a:t>
                      </a:r>
                    </a:p>
                    <a:p>
                      <a:pPr marL="0" marR="0" lvl="0" indent="0" algn="l" defTabSz="932742"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latin typeface="+mn-lt"/>
                        <a:ea typeface="+mn-ea"/>
                        <a:cs typeface="Segoe UI" panose="020B0502040204020203" pitchFamily="34" charset="0"/>
                      </a:endParaRPr>
                    </a:p>
                    <a:p>
                      <a:pPr marL="0" marR="0" lvl="0" indent="0" algn="l" defTabSz="932742"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Segoe UI" panose="020B0502040204020203" pitchFamily="34" charset="0"/>
                        </a:rPr>
                        <a:t>Please describe how you intend to monitor your </a:t>
                      </a:r>
                      <a:r>
                        <a:rPr lang="en-GB" sz="1200" b="0" i="1" dirty="0">
                          <a:solidFill>
                            <a:srgbClr val="161616"/>
                          </a:solidFill>
                          <a:effectLst/>
                          <a:latin typeface="Segoe UI" panose="020B0502040204020203" pitchFamily="34" charset="0"/>
                        </a:rPr>
                        <a:t>Customer Insights - Data</a:t>
                      </a:r>
                      <a:r>
                        <a:rPr lang="en-US" sz="1200" kern="1200" dirty="0">
                          <a:solidFill>
                            <a:schemeClr val="tx1"/>
                          </a:solidFill>
                          <a:latin typeface="+mn-lt"/>
                          <a:ea typeface="+mn-ea"/>
                          <a:cs typeface="Segoe UI" panose="020B0502040204020203" pitchFamily="34" charset="0"/>
                        </a:rPr>
                        <a:t> Production Environment Health:</a:t>
                      </a:r>
                    </a:p>
                    <a:p>
                      <a:pPr marL="171450" marR="0" lvl="0" indent="-1714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latin typeface="+mn-lt"/>
                          <a:ea typeface="+mn-ea"/>
                          <a:cs typeface="Segoe UI" panose="020B0502040204020203" pitchFamily="34" charset="0"/>
                        </a:rPr>
                        <a:t>What do you intend to monitor:</a:t>
                      </a:r>
                    </a:p>
                    <a:p>
                      <a:pPr marL="637821" marR="0" lvl="1" indent="-1714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latin typeface="+mn-lt"/>
                          <a:ea typeface="+mn-ea"/>
                          <a:cs typeface="Segoe UI" panose="020B0502040204020203" pitchFamily="34" charset="0"/>
                        </a:rPr>
                        <a:t>Processes Success/Failure?</a:t>
                      </a:r>
                    </a:p>
                    <a:p>
                      <a:pPr marL="637821" marR="0" lvl="1" indent="-1714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latin typeface="+mn-lt"/>
                          <a:ea typeface="+mn-ea"/>
                          <a:cs typeface="Segoe UI" panose="020B0502040204020203" pitchFamily="34" charset="0"/>
                        </a:rPr>
                        <a:t>Proactive Health metrics (e.g., Data volume evolution and processes duration over time, number of active/used Measures/Segments/Exports, etc.)</a:t>
                      </a:r>
                    </a:p>
                    <a:p>
                      <a:pPr marL="171450" marR="0" lvl="0" indent="-1714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latin typeface="+mn-lt"/>
                          <a:ea typeface="+mn-ea"/>
                          <a:cs typeface="Segoe UI" panose="020B0502040204020203" pitchFamily="34" charset="0"/>
                        </a:rPr>
                        <a:t>How do you intend to do this:</a:t>
                      </a:r>
                    </a:p>
                    <a:p>
                      <a:pPr marL="637821" marR="0" lvl="1" indent="-1714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50" kern="1200" dirty="0">
                          <a:solidFill>
                            <a:schemeClr val="tx1"/>
                          </a:solidFill>
                          <a:latin typeface="+mn-lt"/>
                          <a:ea typeface="+mn-ea"/>
                          <a:cs typeface="Segoe UI" panose="020B0502040204020203" pitchFamily="34" charset="0"/>
                        </a:rPr>
                        <a:t>Manual process where an individual regularly control system status within the application and collect relevant metrics? </a:t>
                      </a:r>
                    </a:p>
                    <a:p>
                      <a:pPr marL="637821" marR="0" lvl="1" indent="-1714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50" kern="1200" dirty="0">
                          <a:solidFill>
                            <a:schemeClr val="tx1"/>
                          </a:solidFill>
                          <a:latin typeface="+mn-lt"/>
                          <a:ea typeface="+mn-ea"/>
                          <a:cs typeface="Segoe UI" panose="020B0502040204020203" pitchFamily="34" charset="0"/>
                        </a:rPr>
                        <a:t>Automated logic, either through </a:t>
                      </a:r>
                      <a:r>
                        <a:rPr lang="en-GB" sz="1200" b="0" i="1" dirty="0">
                          <a:solidFill>
                            <a:srgbClr val="161616"/>
                          </a:solidFill>
                          <a:effectLst/>
                          <a:latin typeface="Segoe UI" panose="020B0502040204020203" pitchFamily="34" charset="0"/>
                        </a:rPr>
                        <a:t>Customer Insights - Data</a:t>
                      </a:r>
                      <a:r>
                        <a:rPr lang="en-US" sz="1150" kern="1200" dirty="0">
                          <a:solidFill>
                            <a:schemeClr val="tx1"/>
                          </a:solidFill>
                          <a:latin typeface="+mn-lt"/>
                          <a:ea typeface="+mn-ea"/>
                          <a:cs typeface="Segoe UI" panose="020B0502040204020203" pitchFamily="34" charset="0"/>
                        </a:rPr>
                        <a:t> Management APIs, or through the available Power Automate Triggers?</a:t>
                      </a:r>
                    </a:p>
                    <a:p>
                      <a:pPr marL="637821" marR="0" lvl="1" indent="-1714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50" kern="1200" dirty="0">
                          <a:solidFill>
                            <a:schemeClr val="tx1"/>
                          </a:solidFill>
                          <a:latin typeface="+mn-lt"/>
                          <a:ea typeface="+mn-ea"/>
                          <a:cs typeface="Segoe UI" panose="020B0502040204020203" pitchFamily="34" charset="0"/>
                        </a:rPr>
                        <a:t>Diagnostic logs export and building a custom solution on top of it</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43209430"/>
                  </a:ext>
                </a:extLst>
              </a:tr>
              <a:tr h="2651760">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2000" kern="1200" spc="0" baseline="0" dirty="0">
                          <a:solidFill>
                            <a:schemeClr val="tx1"/>
                          </a:solidFill>
                          <a:latin typeface="+mj-lt"/>
                          <a:ea typeface="+mn-ea"/>
                          <a:cs typeface="Segoe UI" panose="020B0502040204020203" pitchFamily="34" charset="0"/>
                        </a:rPr>
                        <a:t>Incident Management</a:t>
                      </a:r>
                    </a:p>
                    <a:p>
                      <a:pPr marL="0" marR="0" lvl="0" indent="0" algn="l" defTabSz="932742" rtl="0" eaLnBrk="1" fontAlgn="auto" latinLnBrk="0" hangingPunct="1">
                        <a:lnSpc>
                          <a:spcPct val="100000"/>
                        </a:lnSpc>
                        <a:spcBef>
                          <a:spcPts val="0"/>
                        </a:spcBef>
                        <a:spcAft>
                          <a:spcPts val="0"/>
                        </a:spcAft>
                        <a:buClrTx/>
                        <a:buSzTx/>
                        <a:buFontTx/>
                        <a:buNone/>
                        <a:tabLst/>
                        <a:defRPr/>
                      </a:pPr>
                      <a:endParaRPr lang="en-US" sz="1150" kern="1200" dirty="0">
                        <a:solidFill>
                          <a:schemeClr val="tx1"/>
                        </a:solidFill>
                        <a:latin typeface="+mn-lt"/>
                        <a:ea typeface="+mn-ea"/>
                        <a:cs typeface="Segoe UI" panose="020B0502040204020203" pitchFamily="34" charset="0"/>
                      </a:endParaRPr>
                    </a:p>
                    <a:p>
                      <a:pPr marL="0" marR="0" lvl="0" indent="0" algn="l" defTabSz="932742"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150" kern="1200" dirty="0">
                          <a:solidFill>
                            <a:schemeClr val="tx1"/>
                          </a:solidFill>
                          <a:latin typeface="+mn-lt"/>
                          <a:ea typeface="+mn-ea"/>
                          <a:cs typeface="Segoe UI" panose="020B0502040204020203" pitchFamily="34" charset="0"/>
                        </a:rPr>
                        <a:t>In case of an incident (e.g., such as a failed data source refresh, etc.),do you have an Operation Playbook:</a:t>
                      </a:r>
                    </a:p>
                    <a:p>
                      <a:pPr marL="171450" marR="0" lvl="0" indent="-1714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50" kern="1200" dirty="0">
                          <a:solidFill>
                            <a:schemeClr val="tx1"/>
                          </a:solidFill>
                          <a:latin typeface="+mn-lt"/>
                          <a:ea typeface="+mn-ea"/>
                          <a:cs typeface="Segoe UI" panose="020B0502040204020203" pitchFamily="34" charset="0"/>
                        </a:rPr>
                        <a:t>With common Troubleshooting procedures? </a:t>
                      </a:r>
                    </a:p>
                    <a:p>
                      <a:pPr marL="171450" marR="0" lvl="0" indent="-1714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50" kern="1200" dirty="0">
                          <a:solidFill>
                            <a:schemeClr val="tx1"/>
                          </a:solidFill>
                          <a:latin typeface="+mn-lt"/>
                          <a:ea typeface="+mn-ea"/>
                          <a:cs typeface="Segoe UI" panose="020B0502040204020203" pitchFamily="34" charset="0"/>
                        </a:rPr>
                        <a:t>With retry procedures? (detailing what process can be retriggered when and how)</a:t>
                      </a:r>
                    </a:p>
                    <a:p>
                      <a:pPr marL="171450" marR="0" lvl="0" indent="-1714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50" kern="1200" dirty="0">
                          <a:solidFill>
                            <a:schemeClr val="tx1"/>
                          </a:solidFill>
                          <a:latin typeface="+mn-lt"/>
                          <a:ea typeface="+mn-ea"/>
                          <a:cs typeface="Segoe UI" panose="020B0502040204020203" pitchFamily="34" charset="0"/>
                        </a:rPr>
                        <a:t>With points of contact of  owner of inbound and outbound integrations if the issue is related to an integration?</a:t>
                      </a:r>
                    </a:p>
                    <a:p>
                      <a:pPr marL="171450" marR="0" lvl="0" indent="-1714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50" kern="1200" dirty="0">
                          <a:solidFill>
                            <a:schemeClr val="tx1"/>
                          </a:solidFill>
                          <a:latin typeface="+mn-lt"/>
                          <a:ea typeface="+mn-ea"/>
                          <a:cs typeface="Segoe UI" panose="020B0502040204020203" pitchFamily="34" charset="0"/>
                        </a:rPr>
                        <a:t>With procedure to open a documented Support Ticket with Microsoft if need be? </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895802046"/>
                  </a:ext>
                </a:extLst>
              </a:tr>
            </a:tbl>
          </a:graphicData>
        </a:graphic>
      </p:graphicFrame>
      <p:sp>
        <p:nvSpPr>
          <p:cNvPr id="4" name="TextBox 3">
            <a:extLst>
              <a:ext uri="{FF2B5EF4-FFF2-40B4-BE49-F238E27FC236}">
                <a16:creationId xmlns:a16="http://schemas.microsoft.com/office/drawing/2014/main" id="{4D6362AA-74F9-FC7B-0521-29B193DC62C5}"/>
              </a:ext>
            </a:extLst>
          </p:cNvPr>
          <p:cNvSpPr txBox="1"/>
          <p:nvPr/>
        </p:nvSpPr>
        <p:spPr>
          <a:xfrm flipH="1">
            <a:off x="10994314" y="6664072"/>
            <a:ext cx="1175450" cy="1692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1" u="none" strike="noStrike" kern="1200" cap="none" spc="0" normalizeH="0" baseline="0" noProof="0" dirty="0">
                <a:ln>
                  <a:noFill/>
                </a:ln>
                <a:solidFill>
                  <a:srgbClr val="000000"/>
                </a:solidFill>
                <a:effectLst/>
                <a:uLnTx/>
                <a:uFillTx/>
                <a:latin typeface="Segoe UI"/>
                <a:ea typeface="+mn-ea"/>
                <a:cs typeface="+mn-cs"/>
              </a:rPr>
              <a:t>(see slide notes)</a:t>
            </a:r>
            <a:endParaRPr kumimoji="0" lang="en-GB" sz="1100" b="0" i="1" u="none" strike="noStrike" kern="1200" cap="none" spc="0" normalizeH="0" baseline="0" noProof="0" dirty="0" err="1">
              <a:ln>
                <a:noFill/>
              </a:ln>
              <a:solidFill>
                <a:srgbClr val="000000"/>
              </a:solidFill>
              <a:effectLst/>
              <a:uLnTx/>
              <a:uFillTx/>
              <a:latin typeface="Segoe UI"/>
              <a:ea typeface="+mn-ea"/>
              <a:cs typeface="+mn-cs"/>
            </a:endParaRPr>
          </a:p>
        </p:txBody>
      </p:sp>
      <p:sp>
        <p:nvSpPr>
          <p:cNvPr id="7" name="Rectangle 6">
            <a:extLst>
              <a:ext uri="{FF2B5EF4-FFF2-40B4-BE49-F238E27FC236}">
                <a16:creationId xmlns:a16="http://schemas.microsoft.com/office/drawing/2014/main" id="{E86F1788-DC61-89CE-88DC-34A90A974980}"/>
              </a:ext>
            </a:extLst>
          </p:cNvPr>
          <p:cNvSpPr/>
          <p:nvPr/>
        </p:nvSpPr>
        <p:spPr>
          <a:xfrm>
            <a:off x="6351103" y="4094964"/>
            <a:ext cx="5527444" cy="248000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91440" rtlCol="0" anchor="t"/>
          <a:lstStyle/>
          <a:p>
            <a:pPr algn="ctr"/>
            <a:r>
              <a:rPr lang="en-US" sz="1600" dirty="0">
                <a:solidFill>
                  <a:schemeClr val="tx1"/>
                </a:solidFill>
              </a:rPr>
              <a:t>Add Info</a:t>
            </a:r>
          </a:p>
        </p:txBody>
      </p:sp>
    </p:spTree>
    <p:extLst>
      <p:ext uri="{BB962C8B-B14F-4D97-AF65-F5344CB8AC3E}">
        <p14:creationId xmlns:p14="http://schemas.microsoft.com/office/powerpoint/2010/main" val="1859362591"/>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CD6936C-42FF-0541-8367-E7E272BC9F34}"/>
              </a:ext>
            </a:extLst>
          </p:cNvPr>
          <p:cNvSpPr>
            <a:spLocks noGrp="1"/>
          </p:cNvSpPr>
          <p:nvPr>
            <p:ph type="title" idx="4294967295"/>
          </p:nvPr>
        </p:nvSpPr>
        <p:spPr>
          <a:xfrm>
            <a:off x="586740" y="-1048268"/>
            <a:ext cx="11018520" cy="553998"/>
          </a:xfrm>
        </p:spPr>
        <p:txBody>
          <a:bodyPr vert="horz" wrap="square" lIns="0" tIns="0" rIns="0" bIns="0" rtlCol="0" anchor="b">
            <a:spAutoFit/>
          </a:bodyPr>
          <a:lstStyle/>
          <a:p>
            <a:r>
              <a:rPr lang="en-US">
                <a:solidFill>
                  <a:schemeClr val="tx1">
                    <a:lumMod val="85000"/>
                    <a:lumOff val="15000"/>
                  </a:schemeClr>
                </a:solidFill>
              </a:rPr>
              <a:t>End of Presentation</a:t>
            </a:r>
          </a:p>
        </p:txBody>
      </p:sp>
      <p:sp>
        <p:nvSpPr>
          <p:cNvPr id="2" name="TextBox 1">
            <a:extLst>
              <a:ext uri="{FF2B5EF4-FFF2-40B4-BE49-F238E27FC236}">
                <a16:creationId xmlns:a16="http://schemas.microsoft.com/office/drawing/2014/main" id="{A963E26E-6876-29F5-3D05-CF3335BD93E7}"/>
              </a:ext>
            </a:extLst>
          </p:cNvPr>
          <p:cNvSpPr txBox="1"/>
          <p:nvPr/>
        </p:nvSpPr>
        <p:spPr>
          <a:xfrm>
            <a:off x="586740" y="2673626"/>
            <a:ext cx="1229824" cy="307777"/>
          </a:xfrm>
          <a:prstGeom prst="rect">
            <a:avLst/>
          </a:prstGeom>
          <a:noFill/>
        </p:spPr>
        <p:txBody>
          <a:bodyPr wrap="none" lIns="0" tIns="0" rIns="0" bIns="0" rtlCol="0">
            <a:spAutoFit/>
          </a:bodyPr>
          <a:lstStyle/>
          <a:p>
            <a:pPr algn="l"/>
            <a:r>
              <a:rPr lang="de-DE" sz="2000" dirty="0" err="1"/>
              <a:t>Thank</a:t>
            </a:r>
            <a:r>
              <a:rPr lang="de-DE" sz="2000" dirty="0"/>
              <a:t> </a:t>
            </a:r>
            <a:r>
              <a:rPr lang="de-DE" sz="2000" dirty="0" err="1"/>
              <a:t>you</a:t>
            </a:r>
            <a:r>
              <a:rPr lang="de-DE" sz="2000" dirty="0"/>
              <a:t>.</a:t>
            </a:r>
            <a:endParaRPr sz="2000" dirty="0" err="1"/>
          </a:p>
        </p:txBody>
      </p:sp>
    </p:spTree>
    <p:extLst>
      <p:ext uri="{BB962C8B-B14F-4D97-AF65-F5344CB8AC3E}">
        <p14:creationId xmlns:p14="http://schemas.microsoft.com/office/powerpoint/2010/main" val="240282864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2270D8-2EAD-E405-1BB1-222820CB0AB6}"/>
              </a:ext>
            </a:extLst>
          </p:cNvPr>
          <p:cNvSpPr>
            <a:spLocks noGrp="1"/>
          </p:cNvSpPr>
          <p:nvPr>
            <p:ph type="title"/>
          </p:nvPr>
        </p:nvSpPr>
        <p:spPr/>
        <p:txBody>
          <a:bodyPr/>
          <a:lstStyle/>
          <a:p>
            <a:r>
              <a:rPr lang="en-DE" dirty="0"/>
              <a:t>Introduction</a:t>
            </a:r>
          </a:p>
        </p:txBody>
      </p:sp>
      <p:sp>
        <p:nvSpPr>
          <p:cNvPr id="7" name="Content Placeholder 2">
            <a:extLst>
              <a:ext uri="{FF2B5EF4-FFF2-40B4-BE49-F238E27FC236}">
                <a16:creationId xmlns:a16="http://schemas.microsoft.com/office/drawing/2014/main" id="{5301E480-C71E-FD91-A1D6-507015E8AE5F}"/>
              </a:ext>
            </a:extLst>
          </p:cNvPr>
          <p:cNvSpPr txBox="1">
            <a:spLocks/>
          </p:cNvSpPr>
          <p:nvPr/>
        </p:nvSpPr>
        <p:spPr>
          <a:xfrm>
            <a:off x="162560" y="1223318"/>
            <a:ext cx="11917680" cy="5379934"/>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l">
              <a:buNone/>
            </a:pPr>
            <a:r>
              <a:rPr lang="en-GB" sz="2000" b="1" dirty="0">
                <a:solidFill>
                  <a:schemeClr val="accent1">
                    <a:lumMod val="75000"/>
                  </a:schemeClr>
                </a:solidFill>
              </a:rPr>
              <a:t>Why? </a:t>
            </a:r>
          </a:p>
          <a:p>
            <a:pPr marL="0" indent="0" algn="l">
              <a:buNone/>
            </a:pPr>
            <a:r>
              <a:rPr lang="en-GB" sz="2000" dirty="0"/>
              <a:t>Ensure that the solution scope and details are understood and that the design concepts are sound.</a:t>
            </a:r>
          </a:p>
          <a:p>
            <a:pPr marL="0" indent="0" algn="l">
              <a:buNone/>
            </a:pPr>
            <a:r>
              <a:rPr lang="en-GB" sz="2000" dirty="0"/>
              <a:t>Prevent issues and mitigate risks at an early stage of the project.</a:t>
            </a:r>
          </a:p>
          <a:p>
            <a:pPr marL="0" indent="0" algn="l">
              <a:buNone/>
            </a:pPr>
            <a:r>
              <a:rPr lang="en-GB" sz="2000" dirty="0"/>
              <a:t>Benefit from the FastTrack experience and recommendations accumulated through many past implementations</a:t>
            </a:r>
          </a:p>
          <a:p>
            <a:pPr marL="0" indent="0" algn="l">
              <a:buNone/>
            </a:pPr>
            <a:r>
              <a:rPr lang="en-GB" sz="2000" dirty="0"/>
              <a:t>Provide a baseline understanding to plan other Success by Design activities.</a:t>
            </a:r>
          </a:p>
          <a:p>
            <a:pPr marL="0" indent="0" algn="l">
              <a:buNone/>
            </a:pPr>
            <a:endParaRPr lang="en-GB" sz="1400" dirty="0"/>
          </a:p>
          <a:p>
            <a:pPr marL="0" indent="0">
              <a:buFont typeface="Wingdings" panose="05000000000000000000" pitchFamily="2" charset="2"/>
              <a:buNone/>
            </a:pPr>
            <a:r>
              <a:rPr lang="en-GB" sz="2000" b="1" dirty="0">
                <a:solidFill>
                  <a:schemeClr val="accent1">
                    <a:lumMod val="75000"/>
                  </a:schemeClr>
                </a:solidFill>
              </a:rPr>
              <a:t>What should be the outcome? </a:t>
            </a:r>
          </a:p>
          <a:p>
            <a:pPr marL="0" indent="0">
              <a:buFont typeface="Wingdings" panose="05000000000000000000" pitchFamily="2" charset="2"/>
              <a:buNone/>
            </a:pPr>
            <a:r>
              <a:rPr lang="en-GB" sz="2000" dirty="0"/>
              <a:t>Define the expected Use Cases and Business Outcomes that the customer wants to support and enable with their </a:t>
            </a:r>
            <a:r>
              <a:rPr lang="en-GB" sz="2000" i="1" dirty="0"/>
              <a:t>D365 Customer Insights - Data</a:t>
            </a:r>
            <a:r>
              <a:rPr lang="en-GB" sz="2000" dirty="0"/>
              <a:t> implementation. </a:t>
            </a:r>
          </a:p>
          <a:p>
            <a:pPr marL="0" indent="0">
              <a:buFont typeface="Wingdings" panose="05000000000000000000" pitchFamily="2" charset="2"/>
              <a:buNone/>
            </a:pPr>
            <a:r>
              <a:rPr lang="en-GB" sz="2000" dirty="0"/>
              <a:t>Define how </a:t>
            </a:r>
            <a:r>
              <a:rPr lang="en-GB" sz="2000" i="1" dirty="0"/>
              <a:t>D365 Customer Insights - Data</a:t>
            </a:r>
            <a:r>
              <a:rPr lang="en-GB" sz="2000" dirty="0"/>
              <a:t>, as a Customer Data Platform in charge of pre-activation, supports and enables those Use Cases up to the associated Activation Solution(s) – MarTech, AdTech, etc..</a:t>
            </a:r>
          </a:p>
          <a:p>
            <a:pPr marL="0" indent="0">
              <a:buFont typeface="Wingdings" panose="05000000000000000000" pitchFamily="2" charset="2"/>
              <a:buNone/>
            </a:pPr>
            <a:endParaRPr lang="en-GB" sz="1400" dirty="0"/>
          </a:p>
          <a:p>
            <a:pPr marL="0" indent="0">
              <a:buFont typeface="Wingdings" panose="05000000000000000000" pitchFamily="2" charset="2"/>
              <a:buNone/>
            </a:pPr>
            <a:r>
              <a:rPr lang="en-GB" sz="2000" b="1" dirty="0">
                <a:solidFill>
                  <a:schemeClr val="accent1">
                    <a:lumMod val="75000"/>
                  </a:schemeClr>
                </a:solidFill>
              </a:rPr>
              <a:t>What do we want to achieve? </a:t>
            </a:r>
          </a:p>
          <a:p>
            <a:pPr marL="0" indent="0">
              <a:buFont typeface="Wingdings" panose="05000000000000000000" pitchFamily="2" charset="2"/>
              <a:buNone/>
            </a:pPr>
            <a:r>
              <a:rPr lang="en-GB" sz="2000" dirty="0"/>
              <a:t>Approach this workshop by thinking first in Use Cases and Business Outcomes; product feature or capability mapping to the Use Cases and Business Outcomes will come as a logical subsequent step.</a:t>
            </a:r>
            <a:endParaRPr lang="en-DE" sz="1400" dirty="0"/>
          </a:p>
        </p:txBody>
      </p:sp>
    </p:spTree>
    <p:extLst>
      <p:ext uri="{BB962C8B-B14F-4D97-AF65-F5344CB8AC3E}">
        <p14:creationId xmlns:p14="http://schemas.microsoft.com/office/powerpoint/2010/main" val="2761576983"/>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5D00E80-0C3F-799C-5F15-F4BA787CF575}"/>
              </a:ext>
            </a:extLst>
          </p:cNvPr>
          <p:cNvPicPr>
            <a:picLocks noChangeAspect="1"/>
          </p:cNvPicPr>
          <p:nvPr/>
        </p:nvPicPr>
        <p:blipFill>
          <a:blip r:embed="rId2"/>
          <a:stretch>
            <a:fillRect/>
          </a:stretch>
        </p:blipFill>
        <p:spPr>
          <a:xfrm>
            <a:off x="146261" y="999789"/>
            <a:ext cx="11899478" cy="4858421"/>
          </a:xfrm>
          <a:prstGeom prst="rect">
            <a:avLst/>
          </a:prstGeom>
        </p:spPr>
      </p:pic>
    </p:spTree>
    <p:extLst>
      <p:ext uri="{BB962C8B-B14F-4D97-AF65-F5344CB8AC3E}">
        <p14:creationId xmlns:p14="http://schemas.microsoft.com/office/powerpoint/2010/main" val="2847674597"/>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5216" y="3035808"/>
            <a:ext cx="3948684" cy="498598"/>
          </a:xfrm>
        </p:spPr>
        <p:txBody>
          <a:bodyPr/>
          <a:lstStyle/>
          <a:p>
            <a:r>
              <a:rPr lang="en-US" dirty="0"/>
              <a:t>Context</a:t>
            </a:r>
          </a:p>
        </p:txBody>
      </p:sp>
      <p:sp>
        <p:nvSpPr>
          <p:cNvPr id="4" name="TextBox 3">
            <a:extLst>
              <a:ext uri="{FF2B5EF4-FFF2-40B4-BE49-F238E27FC236}">
                <a16:creationId xmlns:a16="http://schemas.microsoft.com/office/drawing/2014/main" id="{FEC35B14-9FE5-2AD2-7385-1B65480284E2}"/>
              </a:ext>
            </a:extLst>
          </p:cNvPr>
          <p:cNvSpPr txBox="1"/>
          <p:nvPr/>
        </p:nvSpPr>
        <p:spPr>
          <a:xfrm>
            <a:off x="964096" y="3836504"/>
            <a:ext cx="2489464" cy="830997"/>
          </a:xfrm>
          <a:prstGeom prst="rect">
            <a:avLst/>
          </a:prstGeom>
          <a:noFill/>
        </p:spPr>
        <p:txBody>
          <a:bodyPr wrap="none" lIns="0" tIns="0" rIns="0" bIns="0" rtlCol="0">
            <a:spAutoFit/>
          </a:bodyPr>
          <a:lstStyle/>
          <a:p>
            <a:pPr marL="285750" indent="-285750" algn="l">
              <a:buFont typeface="Arial" panose="020B0604020202020204" pitchFamily="34" charset="0"/>
              <a:buChar char="•"/>
            </a:pPr>
            <a:r>
              <a:rPr lang="de-DE" sz="1800" dirty="0"/>
              <a:t>Customer Context</a:t>
            </a:r>
          </a:p>
          <a:p>
            <a:pPr marL="285750" indent="-285750" algn="l">
              <a:buFont typeface="Arial" panose="020B0604020202020204" pitchFamily="34" charset="0"/>
              <a:buChar char="•"/>
            </a:pPr>
            <a:r>
              <a:rPr lang="de-DE" sz="1800" dirty="0"/>
              <a:t>Project Context</a:t>
            </a:r>
          </a:p>
          <a:p>
            <a:pPr marL="285750" indent="-285750" algn="l">
              <a:buFont typeface="Arial" panose="020B0604020202020204" pitchFamily="34" charset="0"/>
              <a:buChar char="•"/>
            </a:pPr>
            <a:r>
              <a:rPr lang="de-DE" sz="1800" dirty="0"/>
              <a:t>Scope and Landscape</a:t>
            </a:r>
            <a:endParaRPr sz="1800" dirty="0" err="1"/>
          </a:p>
        </p:txBody>
      </p:sp>
    </p:spTree>
    <p:extLst>
      <p:ext uri="{BB962C8B-B14F-4D97-AF65-F5344CB8AC3E}">
        <p14:creationId xmlns:p14="http://schemas.microsoft.com/office/powerpoint/2010/main" val="349975299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itle 46">
            <a:extLst>
              <a:ext uri="{FF2B5EF4-FFF2-40B4-BE49-F238E27FC236}">
                <a16:creationId xmlns:a16="http://schemas.microsoft.com/office/drawing/2014/main" id="{1F301958-DE5F-4AB2-97F9-69B1699A128E}"/>
              </a:ext>
            </a:extLst>
          </p:cNvPr>
          <p:cNvSpPr>
            <a:spLocks noGrp="1"/>
          </p:cNvSpPr>
          <p:nvPr>
            <p:ph type="title"/>
          </p:nvPr>
        </p:nvSpPr>
        <p:spPr>
          <a:xfrm>
            <a:off x="588263" y="457200"/>
            <a:ext cx="11018520" cy="553998"/>
          </a:xfrm>
        </p:spPr>
        <p:txBody>
          <a:bodyPr/>
          <a:lstStyle/>
          <a:p>
            <a:r>
              <a:rPr lang="en-US" dirty="0"/>
              <a:t>Customer Context</a:t>
            </a:r>
          </a:p>
        </p:txBody>
      </p:sp>
      <p:sp>
        <p:nvSpPr>
          <p:cNvPr id="2" name="TextBox 1">
            <a:extLst>
              <a:ext uri="{FF2B5EF4-FFF2-40B4-BE49-F238E27FC236}">
                <a16:creationId xmlns:a16="http://schemas.microsoft.com/office/drawing/2014/main" id="{0A871E26-7B01-5D02-17A1-FEC0D2481BE2}"/>
              </a:ext>
            </a:extLst>
          </p:cNvPr>
          <p:cNvSpPr txBox="1"/>
          <p:nvPr/>
        </p:nvSpPr>
        <p:spPr>
          <a:xfrm>
            <a:off x="1039912" y="222255"/>
            <a:ext cx="700513" cy="246221"/>
          </a:xfrm>
          <a:prstGeom prst="rect">
            <a:avLst/>
          </a:prstGeom>
          <a:noFill/>
        </p:spPr>
        <p:txBody>
          <a:bodyPr wrap="none" lIns="0" tIns="0" rIns="0" bIns="0" rtlCol="0">
            <a:spAutoFit/>
          </a:bodyPr>
          <a:lstStyle/>
          <a:p>
            <a:pPr algn="l"/>
            <a:r>
              <a:rPr lang="de-DE" sz="1600" dirty="0">
                <a:solidFill>
                  <a:schemeClr val="tx2"/>
                </a:solidFill>
              </a:rPr>
              <a:t>Context</a:t>
            </a:r>
            <a:endParaRPr sz="1600" dirty="0" err="1">
              <a:solidFill>
                <a:schemeClr val="tx2"/>
              </a:solidFill>
            </a:endParaRPr>
          </a:p>
        </p:txBody>
      </p:sp>
      <p:graphicFrame>
        <p:nvGraphicFramePr>
          <p:cNvPr id="30" name="Table 7">
            <a:extLst>
              <a:ext uri="{FF2B5EF4-FFF2-40B4-BE49-F238E27FC236}">
                <a16:creationId xmlns:a16="http://schemas.microsoft.com/office/drawing/2014/main" id="{849A933A-90F7-267F-66CE-453A4F6DCEBB}"/>
              </a:ext>
            </a:extLst>
          </p:cNvPr>
          <p:cNvGraphicFramePr>
            <a:graphicFrameLocks noGrp="1"/>
          </p:cNvGraphicFramePr>
          <p:nvPr>
            <p:extLst>
              <p:ext uri="{D42A27DB-BD31-4B8C-83A1-F6EECF244321}">
                <p14:modId xmlns:p14="http://schemas.microsoft.com/office/powerpoint/2010/main" val="1429475707"/>
              </p:ext>
            </p:extLst>
          </p:nvPr>
        </p:nvGraphicFramePr>
        <p:xfrm>
          <a:off x="584200" y="1250131"/>
          <a:ext cx="5501446" cy="5277524"/>
        </p:xfrm>
        <a:graphic>
          <a:graphicData uri="http://schemas.openxmlformats.org/drawingml/2006/table">
            <a:tbl>
              <a:tblPr>
                <a:tableStyleId>{5940675A-B579-460E-94D1-54222C63F5DA}</a:tableStyleId>
              </a:tblPr>
              <a:tblGrid>
                <a:gridCol w="5501446">
                  <a:extLst>
                    <a:ext uri="{9D8B030D-6E8A-4147-A177-3AD203B41FA5}">
                      <a16:colId xmlns:a16="http://schemas.microsoft.com/office/drawing/2014/main" val="3743228298"/>
                    </a:ext>
                  </a:extLst>
                </a:gridCol>
              </a:tblGrid>
              <a:tr h="731520">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2000" kern="1200" spc="0" baseline="0" dirty="0">
                          <a:solidFill>
                            <a:schemeClr val="tx1"/>
                          </a:solidFill>
                          <a:latin typeface="+mj-lt"/>
                          <a:ea typeface="+mn-ea"/>
                          <a:cs typeface="Segoe UI" panose="020B0502040204020203" pitchFamily="34" charset="0"/>
                        </a:rPr>
                        <a:t>Customer Name</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43209430"/>
                  </a:ext>
                </a:extLst>
              </a:tr>
              <a:tr h="2273002">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2000" kern="1200" spc="0" baseline="0" dirty="0">
                          <a:solidFill>
                            <a:schemeClr val="tx1"/>
                          </a:solidFill>
                          <a:latin typeface="+mj-lt"/>
                          <a:ea typeface="+mn-ea"/>
                          <a:cs typeface="Segoe UI" panose="020B0502040204020203" pitchFamily="34" charset="0"/>
                        </a:rPr>
                        <a:t>Overview of Business</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Segoe UI" panose="020B0502040204020203" pitchFamily="34" charset="0"/>
                        </a:rPr>
                        <a:t>Describe in a few sentences your Business</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895802046"/>
                  </a:ext>
                </a:extLst>
              </a:tr>
              <a:tr h="2273002">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2000" kern="1200" spc="0" baseline="0" dirty="0">
                          <a:solidFill>
                            <a:schemeClr val="tx1"/>
                          </a:solidFill>
                          <a:latin typeface="+mj-lt"/>
                          <a:ea typeface="+mn-ea"/>
                          <a:cs typeface="Segoe UI" panose="020B0502040204020203" pitchFamily="34" charset="0"/>
                        </a:rPr>
                        <a:t>Business Challenges and Opportunities</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Segoe UI" panose="020B0502040204020203" pitchFamily="34" charset="0"/>
                        </a:rPr>
                        <a:t>Describe in a few sentences what are the high-level Business Challenges you are facing today and Opportunities you want to seize with the current Project.</a:t>
                      </a:r>
                    </a:p>
                    <a:p>
                      <a:pPr marL="0" marR="0" lvl="0" indent="0" algn="l" defTabSz="932742"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latin typeface="+mn-lt"/>
                        <a:ea typeface="+mn-ea"/>
                        <a:cs typeface="Segoe UI" panose="020B0502040204020203" pitchFamily="34" charset="0"/>
                      </a:endParaRPr>
                    </a:p>
                    <a:p>
                      <a:pPr marL="0" marR="0" lvl="0" indent="0" algn="l" defTabSz="932742"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Segoe UI" panose="020B0502040204020203" pitchFamily="34" charset="0"/>
                        </a:rPr>
                        <a:t>(</a:t>
                      </a:r>
                      <a:r>
                        <a:rPr lang="en-US" sz="1200" i="1" kern="1200" dirty="0">
                          <a:solidFill>
                            <a:schemeClr val="tx1"/>
                          </a:solidFill>
                          <a:latin typeface="+mn-lt"/>
                          <a:ea typeface="+mn-ea"/>
                          <a:cs typeface="Segoe UI" panose="020B0502040204020203" pitchFamily="34" charset="0"/>
                        </a:rPr>
                        <a:t>N.B.:</a:t>
                      </a:r>
                      <a:r>
                        <a:rPr lang="en-US" sz="1200" kern="1200" dirty="0">
                          <a:solidFill>
                            <a:schemeClr val="tx1"/>
                          </a:solidFill>
                          <a:latin typeface="+mn-lt"/>
                          <a:ea typeface="+mn-ea"/>
                          <a:cs typeface="Segoe UI" panose="020B0502040204020203" pitchFamily="34" charset="0"/>
                        </a:rPr>
                        <a:t> </a:t>
                      </a:r>
                      <a:r>
                        <a:rPr lang="en-US" sz="1200" i="1" kern="1200" dirty="0">
                          <a:solidFill>
                            <a:schemeClr val="tx1"/>
                          </a:solidFill>
                          <a:latin typeface="+mn-lt"/>
                          <a:ea typeface="+mn-ea"/>
                          <a:cs typeface="Segoe UI" panose="020B0502040204020203" pitchFamily="34" charset="0"/>
                        </a:rPr>
                        <a:t>Please stay high-level, detailed Use Cases will be addressed in a subsequent section of this document</a:t>
                      </a:r>
                      <a:r>
                        <a:rPr lang="en-US" sz="1200" kern="1200" dirty="0">
                          <a:solidFill>
                            <a:schemeClr val="tx1"/>
                          </a:solidFill>
                          <a:latin typeface="+mn-lt"/>
                          <a:ea typeface="+mn-ea"/>
                          <a:cs typeface="Segoe UI" panose="020B0502040204020203" pitchFamily="34" charset="0"/>
                        </a:rPr>
                        <a:t>)</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919964678"/>
                  </a:ext>
                </a:extLst>
              </a:tr>
            </a:tbl>
          </a:graphicData>
        </a:graphic>
      </p:graphicFrame>
      <p:sp>
        <p:nvSpPr>
          <p:cNvPr id="4" name="Rectangle 3">
            <a:extLst>
              <a:ext uri="{FF2B5EF4-FFF2-40B4-BE49-F238E27FC236}">
                <a16:creationId xmlns:a16="http://schemas.microsoft.com/office/drawing/2014/main" id="{7228E762-E810-D39C-A834-85B6CFD11125}"/>
              </a:ext>
            </a:extLst>
          </p:cNvPr>
          <p:cNvSpPr/>
          <p:nvPr/>
        </p:nvSpPr>
        <p:spPr>
          <a:xfrm>
            <a:off x="6351103" y="1218583"/>
            <a:ext cx="5527444" cy="65085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91440" rtlCol="0" anchor="t"/>
          <a:lstStyle/>
          <a:p>
            <a:pPr algn="ctr"/>
            <a:r>
              <a:rPr lang="en-US" sz="1600" dirty="0">
                <a:solidFill>
                  <a:schemeClr val="tx1"/>
                </a:solidFill>
              </a:rPr>
              <a:t>Add Info</a:t>
            </a:r>
          </a:p>
        </p:txBody>
      </p:sp>
      <p:sp>
        <p:nvSpPr>
          <p:cNvPr id="5" name="Rectangle 4">
            <a:extLst>
              <a:ext uri="{FF2B5EF4-FFF2-40B4-BE49-F238E27FC236}">
                <a16:creationId xmlns:a16="http://schemas.microsoft.com/office/drawing/2014/main" id="{C9F93447-E286-7BC4-3DFB-9C29E980C3A0}"/>
              </a:ext>
            </a:extLst>
          </p:cNvPr>
          <p:cNvSpPr/>
          <p:nvPr/>
        </p:nvSpPr>
        <p:spPr>
          <a:xfrm>
            <a:off x="6351103" y="2031380"/>
            <a:ext cx="5527444" cy="215412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91440" rtlCol="0" anchor="t"/>
          <a:lstStyle/>
          <a:p>
            <a:pPr algn="ctr"/>
            <a:r>
              <a:rPr lang="en-US" sz="1600" dirty="0">
                <a:solidFill>
                  <a:schemeClr val="tx1"/>
                </a:solidFill>
              </a:rPr>
              <a:t>Add Info</a:t>
            </a:r>
          </a:p>
        </p:txBody>
      </p:sp>
      <p:sp>
        <p:nvSpPr>
          <p:cNvPr id="6" name="Rectangle 5">
            <a:extLst>
              <a:ext uri="{FF2B5EF4-FFF2-40B4-BE49-F238E27FC236}">
                <a16:creationId xmlns:a16="http://schemas.microsoft.com/office/drawing/2014/main" id="{EEC383DF-D49B-326B-70E8-A206D6CC73FC}"/>
              </a:ext>
            </a:extLst>
          </p:cNvPr>
          <p:cNvSpPr/>
          <p:nvPr/>
        </p:nvSpPr>
        <p:spPr>
          <a:xfrm>
            <a:off x="6351103" y="4347447"/>
            <a:ext cx="5527444" cy="215412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91440" rtlCol="0" anchor="t"/>
          <a:lstStyle/>
          <a:p>
            <a:pPr algn="ctr"/>
            <a:r>
              <a:rPr lang="en-US" sz="1600" dirty="0">
                <a:solidFill>
                  <a:schemeClr val="tx1"/>
                </a:solidFill>
              </a:rPr>
              <a:t>Add Info</a:t>
            </a:r>
          </a:p>
        </p:txBody>
      </p:sp>
      <p:sp>
        <p:nvSpPr>
          <p:cNvPr id="9" name="Rectangle 8">
            <a:extLst>
              <a:ext uri="{FF2B5EF4-FFF2-40B4-BE49-F238E27FC236}">
                <a16:creationId xmlns:a16="http://schemas.microsoft.com/office/drawing/2014/main" id="{7C413D01-6DE1-4F07-345D-2645E3D5B8B5}"/>
              </a:ext>
            </a:extLst>
          </p:cNvPr>
          <p:cNvSpPr/>
          <p:nvPr/>
        </p:nvSpPr>
        <p:spPr>
          <a:xfrm>
            <a:off x="8438707" y="0"/>
            <a:ext cx="3753293" cy="443365"/>
          </a:xfrm>
          <a:prstGeom prst="rect">
            <a:avLst/>
          </a:prstGeom>
          <a:solidFill>
            <a:schemeClr val="tx2"/>
          </a:solid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32597">
              <a:defRPr/>
            </a:pPr>
            <a:r>
              <a:rPr lang="en-US" sz="2000">
                <a:solidFill>
                  <a:schemeClr val="bg1"/>
                </a:solidFill>
                <a:latin typeface="+mj-lt"/>
              </a:rPr>
              <a:t>Customer slide (please update)</a:t>
            </a:r>
          </a:p>
        </p:txBody>
      </p:sp>
      <p:pic>
        <p:nvPicPr>
          <p:cNvPr id="11" name="Picture 10">
            <a:extLst>
              <a:ext uri="{FF2B5EF4-FFF2-40B4-BE49-F238E27FC236}">
                <a16:creationId xmlns:a16="http://schemas.microsoft.com/office/drawing/2014/main" id="{0468D2E6-3B61-AFD8-3375-C9B99B47C681}"/>
              </a:ext>
            </a:extLst>
          </p:cNvPr>
          <p:cNvPicPr>
            <a:picLocks noChangeAspect="1"/>
          </p:cNvPicPr>
          <p:nvPr/>
        </p:nvPicPr>
        <p:blipFill>
          <a:blip r:embed="rId3"/>
          <a:stretch>
            <a:fillRect/>
          </a:stretch>
        </p:blipFill>
        <p:spPr>
          <a:xfrm>
            <a:off x="665001" y="189730"/>
            <a:ext cx="298174" cy="296007"/>
          </a:xfrm>
          <a:prstGeom prst="rect">
            <a:avLst/>
          </a:prstGeom>
        </p:spPr>
      </p:pic>
    </p:spTree>
    <p:extLst>
      <p:ext uri="{BB962C8B-B14F-4D97-AF65-F5344CB8AC3E}">
        <p14:creationId xmlns:p14="http://schemas.microsoft.com/office/powerpoint/2010/main" val="208967028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itle 46">
            <a:extLst>
              <a:ext uri="{FF2B5EF4-FFF2-40B4-BE49-F238E27FC236}">
                <a16:creationId xmlns:a16="http://schemas.microsoft.com/office/drawing/2014/main" id="{1F301958-DE5F-4AB2-97F9-69B1699A128E}"/>
              </a:ext>
            </a:extLst>
          </p:cNvPr>
          <p:cNvSpPr>
            <a:spLocks noGrp="1"/>
          </p:cNvSpPr>
          <p:nvPr>
            <p:ph type="title"/>
          </p:nvPr>
        </p:nvSpPr>
        <p:spPr>
          <a:xfrm>
            <a:off x="588263" y="457200"/>
            <a:ext cx="11018520" cy="553998"/>
          </a:xfrm>
        </p:spPr>
        <p:txBody>
          <a:bodyPr/>
          <a:lstStyle/>
          <a:p>
            <a:r>
              <a:rPr lang="en-US" dirty="0"/>
              <a:t>Project Context</a:t>
            </a:r>
          </a:p>
        </p:txBody>
      </p:sp>
      <p:sp>
        <p:nvSpPr>
          <p:cNvPr id="2" name="TextBox 1">
            <a:extLst>
              <a:ext uri="{FF2B5EF4-FFF2-40B4-BE49-F238E27FC236}">
                <a16:creationId xmlns:a16="http://schemas.microsoft.com/office/drawing/2014/main" id="{0A871E26-7B01-5D02-17A1-FEC0D2481BE2}"/>
              </a:ext>
            </a:extLst>
          </p:cNvPr>
          <p:cNvSpPr txBox="1"/>
          <p:nvPr/>
        </p:nvSpPr>
        <p:spPr>
          <a:xfrm>
            <a:off x="1039912" y="222255"/>
            <a:ext cx="700513" cy="246221"/>
          </a:xfrm>
          <a:prstGeom prst="rect">
            <a:avLst/>
          </a:prstGeom>
          <a:noFill/>
        </p:spPr>
        <p:txBody>
          <a:bodyPr wrap="none" lIns="0" tIns="0" rIns="0" bIns="0" rtlCol="0">
            <a:spAutoFit/>
          </a:bodyPr>
          <a:lstStyle/>
          <a:p>
            <a:pPr algn="l"/>
            <a:r>
              <a:rPr lang="de-DE" sz="1600" dirty="0">
                <a:solidFill>
                  <a:schemeClr val="tx2"/>
                </a:solidFill>
              </a:rPr>
              <a:t>Context</a:t>
            </a:r>
            <a:endParaRPr sz="1600" dirty="0" err="1">
              <a:solidFill>
                <a:schemeClr val="tx2"/>
              </a:solidFill>
            </a:endParaRPr>
          </a:p>
        </p:txBody>
      </p:sp>
      <p:graphicFrame>
        <p:nvGraphicFramePr>
          <p:cNvPr id="30" name="Table 7">
            <a:extLst>
              <a:ext uri="{FF2B5EF4-FFF2-40B4-BE49-F238E27FC236}">
                <a16:creationId xmlns:a16="http://schemas.microsoft.com/office/drawing/2014/main" id="{849A933A-90F7-267F-66CE-453A4F6DCEBB}"/>
              </a:ext>
            </a:extLst>
          </p:cNvPr>
          <p:cNvGraphicFramePr>
            <a:graphicFrameLocks noGrp="1"/>
          </p:cNvGraphicFramePr>
          <p:nvPr>
            <p:extLst>
              <p:ext uri="{D42A27DB-BD31-4B8C-83A1-F6EECF244321}">
                <p14:modId xmlns:p14="http://schemas.microsoft.com/office/powerpoint/2010/main" val="2084727394"/>
              </p:ext>
            </p:extLst>
          </p:nvPr>
        </p:nvGraphicFramePr>
        <p:xfrm>
          <a:off x="588723" y="1250131"/>
          <a:ext cx="5496923" cy="5608320"/>
        </p:xfrm>
        <a:graphic>
          <a:graphicData uri="http://schemas.openxmlformats.org/drawingml/2006/table">
            <a:tbl>
              <a:tblPr>
                <a:tableStyleId>{5940675A-B579-460E-94D1-54222C63F5DA}</a:tableStyleId>
              </a:tblPr>
              <a:tblGrid>
                <a:gridCol w="5496923">
                  <a:extLst>
                    <a:ext uri="{9D8B030D-6E8A-4147-A177-3AD203B41FA5}">
                      <a16:colId xmlns:a16="http://schemas.microsoft.com/office/drawing/2014/main" val="3743228298"/>
                    </a:ext>
                  </a:extLst>
                </a:gridCol>
              </a:tblGrid>
              <a:tr h="1737360">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2000" kern="1200" spc="0" baseline="0" dirty="0">
                          <a:solidFill>
                            <a:schemeClr val="tx1"/>
                          </a:solidFill>
                          <a:latin typeface="+mj-lt"/>
                          <a:ea typeface="+mn-ea"/>
                          <a:cs typeface="Segoe UI" panose="020B0502040204020203" pitchFamily="34" charset="0"/>
                        </a:rPr>
                        <a:t>Customer Stakeholders</a:t>
                      </a:r>
                    </a:p>
                    <a:p>
                      <a:pPr marL="171450" marR="0" lvl="0" indent="-1714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latin typeface="+mn-lt"/>
                          <a:ea typeface="+mn-ea"/>
                          <a:cs typeface="Segoe UI" panose="020B0502040204020203" pitchFamily="34" charset="0"/>
                        </a:rPr>
                        <a:t>List for each Customer Stakeholder: </a:t>
                      </a:r>
                    </a:p>
                    <a:p>
                      <a:pPr marL="637821" marR="0" lvl="1" indent="-1714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latin typeface="+mn-lt"/>
                          <a:ea typeface="+mn-ea"/>
                          <a:cs typeface="Segoe UI" panose="020B0502040204020203" pitchFamily="34" charset="0"/>
                        </a:rPr>
                        <a:t>Name, email, department, job title and geo</a:t>
                      </a:r>
                    </a:p>
                    <a:p>
                      <a:pPr marL="637821" marR="0" lvl="1" indent="-1714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latin typeface="+mn-lt"/>
                          <a:ea typeface="+mn-ea"/>
                          <a:cs typeface="Segoe UI" panose="020B0502040204020203" pitchFamily="34" charset="0"/>
                        </a:rPr>
                        <a:t>Role for the project (e.g., Sponsor, Use Case Provider, End-User, etc.)</a:t>
                      </a:r>
                    </a:p>
                    <a:p>
                      <a:pPr marL="171450" marR="0" lvl="0" indent="-1714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latin typeface="+mn-lt"/>
                          <a:ea typeface="+mn-ea"/>
                          <a:cs typeface="Segoe UI" panose="020B0502040204020203" pitchFamily="34" charset="0"/>
                        </a:rPr>
                        <a:t>Identify the Customer Point of Contact who would be the Signee to validate Logo and Customer Success Story Approval</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43209430"/>
                  </a:ext>
                </a:extLst>
              </a:tr>
              <a:tr h="731520">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2000" kern="1200" spc="0" baseline="0" dirty="0">
                          <a:solidFill>
                            <a:schemeClr val="tx1"/>
                          </a:solidFill>
                          <a:latin typeface="+mj-lt"/>
                          <a:ea typeface="+mn-ea"/>
                          <a:cs typeface="Segoe UI" panose="020B0502040204020203" pitchFamily="34" charset="0"/>
                        </a:rPr>
                        <a:t>Implementation Partner Name</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895802046"/>
                  </a:ext>
                </a:extLst>
              </a:tr>
              <a:tr h="1463040">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2000" kern="1200" spc="0" baseline="0" dirty="0">
                          <a:solidFill>
                            <a:schemeClr val="tx1"/>
                          </a:solidFill>
                          <a:latin typeface="+mj-lt"/>
                          <a:ea typeface="+mn-ea"/>
                          <a:cs typeface="Segoe UI" panose="020B0502040204020203" pitchFamily="34" charset="0"/>
                        </a:rPr>
                        <a:t>Implementation Partner Stakeholders</a:t>
                      </a:r>
                    </a:p>
                    <a:p>
                      <a:pPr marL="171450" marR="0" lvl="0" indent="-1714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latin typeface="+mn-lt"/>
                          <a:ea typeface="+mn-ea"/>
                          <a:cs typeface="Segoe UI" panose="020B0502040204020203" pitchFamily="34" charset="0"/>
                        </a:rPr>
                        <a:t>List for each Partner Stakeholder:</a:t>
                      </a:r>
                    </a:p>
                    <a:p>
                      <a:pPr marL="637821" marR="0" lvl="1" indent="-1714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latin typeface="+mn-lt"/>
                          <a:ea typeface="+mn-ea"/>
                          <a:cs typeface="Segoe UI" panose="020B0502040204020203" pitchFamily="34" charset="0"/>
                        </a:rPr>
                        <a:t>Name, email, job title and geo</a:t>
                      </a:r>
                    </a:p>
                    <a:p>
                      <a:pPr marL="637821" marR="0" lvl="1" indent="-1714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latin typeface="+mn-lt"/>
                          <a:ea typeface="+mn-ea"/>
                          <a:cs typeface="Segoe UI" panose="020B0502040204020203" pitchFamily="34" charset="0"/>
                        </a:rPr>
                        <a:t>Role for the project</a:t>
                      </a:r>
                    </a:p>
                    <a:p>
                      <a:pPr marL="637821" marR="0" lvl="1" indent="-1714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latin typeface="+mn-lt"/>
                          <a:ea typeface="+mn-ea"/>
                          <a:cs typeface="Segoe UI" panose="020B0502040204020203" pitchFamily="34" charset="0"/>
                        </a:rPr>
                        <a:t>Training and certification on Customer Insights</a:t>
                      </a:r>
                    </a:p>
                    <a:p>
                      <a:pPr marL="637821" marR="0" lvl="1" indent="-1714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latin typeface="+mn-lt"/>
                          <a:ea typeface="+mn-ea"/>
                          <a:cs typeface="Segoe UI" panose="020B0502040204020203" pitchFamily="34" charset="0"/>
                        </a:rPr>
                        <a:t>Skillsets on adjacent technologies (e.g., ETL, Azure, etc.)</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919964678"/>
                  </a:ext>
                </a:extLst>
              </a:tr>
              <a:tr h="1097280">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2000" kern="1200" spc="0" baseline="0" dirty="0">
                          <a:solidFill>
                            <a:schemeClr val="tx1"/>
                          </a:solidFill>
                          <a:latin typeface="+mj-lt"/>
                          <a:ea typeface="+mn-ea"/>
                          <a:cs typeface="Segoe UI" panose="020B0502040204020203" pitchFamily="34" charset="0"/>
                        </a:rPr>
                        <a:t>Project Timeline</a:t>
                      </a:r>
                      <a:r>
                        <a:rPr lang="en-US" sz="1200" kern="1200" dirty="0">
                          <a:solidFill>
                            <a:schemeClr val="tx1"/>
                          </a:solidFill>
                          <a:latin typeface="+mn-lt"/>
                          <a:ea typeface="+mn-ea"/>
                          <a:cs typeface="Segoe UI" panose="020B0502040204020203" pitchFamily="34" charset="0"/>
                        </a:rPr>
                        <a:t> </a:t>
                      </a:r>
                    </a:p>
                    <a:p>
                      <a:pPr marL="171450" marR="0" lvl="0" indent="-1714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latin typeface="+mn-lt"/>
                          <a:ea typeface="+mn-ea"/>
                          <a:cs typeface="Segoe UI" panose="020B0502040204020203" pitchFamily="34" charset="0"/>
                        </a:rPr>
                        <a:t>Starting date</a:t>
                      </a:r>
                    </a:p>
                    <a:p>
                      <a:pPr marL="171450" marR="0" lvl="0" indent="-1714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latin typeface="+mn-lt"/>
                          <a:ea typeface="+mn-ea"/>
                          <a:cs typeface="Segoe UI" panose="020B0502040204020203" pitchFamily="34" charset="0"/>
                        </a:rPr>
                        <a:t>Expected go-live date</a:t>
                      </a:r>
                    </a:p>
                    <a:p>
                      <a:pPr marL="171450" marR="0" lvl="0" indent="-1714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latin typeface="+mn-lt"/>
                          <a:ea typeface="+mn-ea"/>
                          <a:cs typeface="Segoe UI" panose="020B0502040204020203" pitchFamily="34" charset="0"/>
                        </a:rPr>
                        <a:t>Expected business end-user usage date if different</a:t>
                      </a:r>
                    </a:p>
                    <a:p>
                      <a:pPr marL="171450" marR="0" lvl="0" indent="-1714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latin typeface="+mn-lt"/>
                        <a:ea typeface="+mn-ea"/>
                        <a:cs typeface="Segoe UI" panose="020B0502040204020203" pitchFamily="34" charset="0"/>
                      </a:endParaRPr>
                    </a:p>
                    <a:p>
                      <a:pPr marL="0" marR="0" lvl="0" indent="0" algn="l" defTabSz="932742"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i="1" kern="1200" dirty="0">
                          <a:solidFill>
                            <a:schemeClr val="tx1"/>
                          </a:solidFill>
                          <a:latin typeface="+mn-lt"/>
                          <a:ea typeface="+mn-ea"/>
                          <a:cs typeface="Segoe UI" panose="020B0502040204020203" pitchFamily="34" charset="0"/>
                        </a:rPr>
                        <a:t>(N.B.: If you already have a more detailed project plan, please paste it in a new dedicated slide after this one)</a:t>
                      </a:r>
                    </a:p>
                    <a:p>
                      <a:pPr marL="0" marR="0" lvl="0" indent="0" algn="l" defTabSz="932742"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latin typeface="+mn-lt"/>
                        <a:ea typeface="+mn-ea"/>
                        <a:cs typeface="Segoe UI" panose="020B0502040204020203" pitchFamily="34" charset="0"/>
                      </a:endParaRP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61071217"/>
                  </a:ext>
                </a:extLst>
              </a:tr>
            </a:tbl>
          </a:graphicData>
        </a:graphic>
      </p:graphicFrame>
      <p:sp>
        <p:nvSpPr>
          <p:cNvPr id="4" name="Rectangle 3">
            <a:extLst>
              <a:ext uri="{FF2B5EF4-FFF2-40B4-BE49-F238E27FC236}">
                <a16:creationId xmlns:a16="http://schemas.microsoft.com/office/drawing/2014/main" id="{7228E762-E810-D39C-A834-85B6CFD11125}"/>
              </a:ext>
            </a:extLst>
          </p:cNvPr>
          <p:cNvSpPr/>
          <p:nvPr/>
        </p:nvSpPr>
        <p:spPr>
          <a:xfrm>
            <a:off x="6351103" y="1218582"/>
            <a:ext cx="5527444" cy="172790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91440" rtlCol="0" anchor="t"/>
          <a:lstStyle/>
          <a:p>
            <a:pPr algn="ctr"/>
            <a:r>
              <a:rPr lang="en-US" sz="1600" dirty="0">
                <a:solidFill>
                  <a:schemeClr val="tx1"/>
                </a:solidFill>
              </a:rPr>
              <a:t>Add Info</a:t>
            </a:r>
          </a:p>
        </p:txBody>
      </p:sp>
      <p:sp>
        <p:nvSpPr>
          <p:cNvPr id="9" name="Rectangle 8">
            <a:extLst>
              <a:ext uri="{FF2B5EF4-FFF2-40B4-BE49-F238E27FC236}">
                <a16:creationId xmlns:a16="http://schemas.microsoft.com/office/drawing/2014/main" id="{7C413D01-6DE1-4F07-345D-2645E3D5B8B5}"/>
              </a:ext>
            </a:extLst>
          </p:cNvPr>
          <p:cNvSpPr/>
          <p:nvPr/>
        </p:nvSpPr>
        <p:spPr>
          <a:xfrm>
            <a:off x="8438707" y="0"/>
            <a:ext cx="3753293" cy="443365"/>
          </a:xfrm>
          <a:prstGeom prst="rect">
            <a:avLst/>
          </a:prstGeom>
          <a:solidFill>
            <a:schemeClr val="tx2"/>
          </a:solid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32597">
              <a:defRPr/>
            </a:pPr>
            <a:r>
              <a:rPr lang="en-US" sz="2000">
                <a:solidFill>
                  <a:schemeClr val="bg1"/>
                </a:solidFill>
                <a:latin typeface="+mj-lt"/>
              </a:rPr>
              <a:t>Customer slide (please update)</a:t>
            </a:r>
          </a:p>
        </p:txBody>
      </p:sp>
      <p:pic>
        <p:nvPicPr>
          <p:cNvPr id="11" name="Picture 10">
            <a:extLst>
              <a:ext uri="{FF2B5EF4-FFF2-40B4-BE49-F238E27FC236}">
                <a16:creationId xmlns:a16="http://schemas.microsoft.com/office/drawing/2014/main" id="{0468D2E6-3B61-AFD8-3375-C9B99B47C681}"/>
              </a:ext>
            </a:extLst>
          </p:cNvPr>
          <p:cNvPicPr>
            <a:picLocks noChangeAspect="1"/>
          </p:cNvPicPr>
          <p:nvPr/>
        </p:nvPicPr>
        <p:blipFill>
          <a:blip r:embed="rId3"/>
          <a:stretch>
            <a:fillRect/>
          </a:stretch>
        </p:blipFill>
        <p:spPr>
          <a:xfrm>
            <a:off x="665001" y="189730"/>
            <a:ext cx="298174" cy="296007"/>
          </a:xfrm>
          <a:prstGeom prst="rect">
            <a:avLst/>
          </a:prstGeom>
        </p:spPr>
      </p:pic>
      <p:sp>
        <p:nvSpPr>
          <p:cNvPr id="3" name="Rectangle 2">
            <a:extLst>
              <a:ext uri="{FF2B5EF4-FFF2-40B4-BE49-F238E27FC236}">
                <a16:creationId xmlns:a16="http://schemas.microsoft.com/office/drawing/2014/main" id="{B1ECDD1B-1695-A365-DBE6-3329BD003B83}"/>
              </a:ext>
            </a:extLst>
          </p:cNvPr>
          <p:cNvSpPr/>
          <p:nvPr/>
        </p:nvSpPr>
        <p:spPr>
          <a:xfrm>
            <a:off x="6351103" y="5223641"/>
            <a:ext cx="5527444" cy="114713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91440" rtlCol="0" anchor="t"/>
          <a:lstStyle/>
          <a:p>
            <a:pPr algn="ctr"/>
            <a:r>
              <a:rPr lang="en-US" sz="1600" dirty="0">
                <a:solidFill>
                  <a:schemeClr val="tx1"/>
                </a:solidFill>
              </a:rPr>
              <a:t>Add Info</a:t>
            </a:r>
          </a:p>
        </p:txBody>
      </p:sp>
      <p:sp>
        <p:nvSpPr>
          <p:cNvPr id="7" name="Rectangle 6">
            <a:extLst>
              <a:ext uri="{FF2B5EF4-FFF2-40B4-BE49-F238E27FC236}">
                <a16:creationId xmlns:a16="http://schemas.microsoft.com/office/drawing/2014/main" id="{01A386D1-E639-9345-451F-AB07CC2959DB}"/>
              </a:ext>
            </a:extLst>
          </p:cNvPr>
          <p:cNvSpPr/>
          <p:nvPr/>
        </p:nvSpPr>
        <p:spPr>
          <a:xfrm>
            <a:off x="6351103" y="3746410"/>
            <a:ext cx="5527444" cy="140269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91440" rtlCol="0" anchor="t"/>
          <a:lstStyle/>
          <a:p>
            <a:pPr algn="ctr"/>
            <a:r>
              <a:rPr lang="en-US" sz="1600" dirty="0">
                <a:solidFill>
                  <a:schemeClr val="tx1"/>
                </a:solidFill>
              </a:rPr>
              <a:t>Add Info</a:t>
            </a:r>
          </a:p>
        </p:txBody>
      </p:sp>
      <p:sp>
        <p:nvSpPr>
          <p:cNvPr id="10" name="Rectangle 9">
            <a:extLst>
              <a:ext uri="{FF2B5EF4-FFF2-40B4-BE49-F238E27FC236}">
                <a16:creationId xmlns:a16="http://schemas.microsoft.com/office/drawing/2014/main" id="{141D1F68-8A14-044B-16EC-6B33F38700F6}"/>
              </a:ext>
            </a:extLst>
          </p:cNvPr>
          <p:cNvSpPr/>
          <p:nvPr/>
        </p:nvSpPr>
        <p:spPr>
          <a:xfrm>
            <a:off x="6351103" y="3021019"/>
            <a:ext cx="5527444" cy="65085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91440" rtlCol="0" anchor="t"/>
          <a:lstStyle/>
          <a:p>
            <a:pPr algn="ctr"/>
            <a:r>
              <a:rPr lang="en-US" sz="1600" dirty="0">
                <a:solidFill>
                  <a:schemeClr val="tx1"/>
                </a:solidFill>
              </a:rPr>
              <a:t>Add Info</a:t>
            </a:r>
          </a:p>
        </p:txBody>
      </p:sp>
      <p:sp>
        <p:nvSpPr>
          <p:cNvPr id="5" name="TextBox 4">
            <a:extLst>
              <a:ext uri="{FF2B5EF4-FFF2-40B4-BE49-F238E27FC236}">
                <a16:creationId xmlns:a16="http://schemas.microsoft.com/office/drawing/2014/main" id="{76B91E64-69DA-C322-AABE-7F242E731B3B}"/>
              </a:ext>
            </a:extLst>
          </p:cNvPr>
          <p:cNvSpPr txBox="1"/>
          <p:nvPr/>
        </p:nvSpPr>
        <p:spPr>
          <a:xfrm flipH="1">
            <a:off x="10994314" y="6664072"/>
            <a:ext cx="1175450" cy="169277"/>
          </a:xfrm>
          <a:prstGeom prst="rect">
            <a:avLst/>
          </a:prstGeom>
          <a:noFill/>
        </p:spPr>
        <p:txBody>
          <a:bodyPr wrap="square" lIns="0" tIns="0" rIns="0" bIns="0" rtlCol="0">
            <a:spAutoFit/>
          </a:bodyPr>
          <a:lstStyle/>
          <a:p>
            <a:pPr algn="ctr"/>
            <a:r>
              <a:rPr lang="en-US" sz="1100" i="1" dirty="0"/>
              <a:t>(see slide notes)</a:t>
            </a:r>
            <a:endParaRPr lang="en-GB" sz="1100" i="1" dirty="0" err="1"/>
          </a:p>
        </p:txBody>
      </p:sp>
    </p:spTree>
    <p:extLst>
      <p:ext uri="{BB962C8B-B14F-4D97-AF65-F5344CB8AC3E}">
        <p14:creationId xmlns:p14="http://schemas.microsoft.com/office/powerpoint/2010/main" val="1133433457"/>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itle 46">
            <a:extLst>
              <a:ext uri="{FF2B5EF4-FFF2-40B4-BE49-F238E27FC236}">
                <a16:creationId xmlns:a16="http://schemas.microsoft.com/office/drawing/2014/main" id="{1F301958-DE5F-4AB2-97F9-69B1699A128E}"/>
              </a:ext>
            </a:extLst>
          </p:cNvPr>
          <p:cNvSpPr>
            <a:spLocks noGrp="1"/>
          </p:cNvSpPr>
          <p:nvPr>
            <p:ph type="title"/>
          </p:nvPr>
        </p:nvSpPr>
        <p:spPr>
          <a:xfrm>
            <a:off x="588263" y="457200"/>
            <a:ext cx="11018520" cy="553998"/>
          </a:xfrm>
        </p:spPr>
        <p:txBody>
          <a:bodyPr/>
          <a:lstStyle/>
          <a:p>
            <a:r>
              <a:rPr lang="en-US" dirty="0"/>
              <a:t>Scope and Landscape</a:t>
            </a:r>
          </a:p>
        </p:txBody>
      </p:sp>
      <p:sp>
        <p:nvSpPr>
          <p:cNvPr id="2" name="TextBox 1">
            <a:extLst>
              <a:ext uri="{FF2B5EF4-FFF2-40B4-BE49-F238E27FC236}">
                <a16:creationId xmlns:a16="http://schemas.microsoft.com/office/drawing/2014/main" id="{0A871E26-7B01-5D02-17A1-FEC0D2481BE2}"/>
              </a:ext>
            </a:extLst>
          </p:cNvPr>
          <p:cNvSpPr txBox="1"/>
          <p:nvPr/>
        </p:nvSpPr>
        <p:spPr>
          <a:xfrm>
            <a:off x="1039912" y="222255"/>
            <a:ext cx="700513" cy="246221"/>
          </a:xfrm>
          <a:prstGeom prst="rect">
            <a:avLst/>
          </a:prstGeom>
          <a:noFill/>
        </p:spPr>
        <p:txBody>
          <a:bodyPr wrap="none" lIns="0" tIns="0" rIns="0" bIns="0" rtlCol="0">
            <a:spAutoFit/>
          </a:bodyPr>
          <a:lstStyle/>
          <a:p>
            <a:pPr algn="l"/>
            <a:r>
              <a:rPr lang="de-DE" sz="1600" dirty="0">
                <a:solidFill>
                  <a:schemeClr val="tx2"/>
                </a:solidFill>
              </a:rPr>
              <a:t>Context</a:t>
            </a:r>
            <a:endParaRPr sz="1600" dirty="0" err="1">
              <a:solidFill>
                <a:schemeClr val="tx2"/>
              </a:solidFill>
            </a:endParaRPr>
          </a:p>
        </p:txBody>
      </p:sp>
      <p:graphicFrame>
        <p:nvGraphicFramePr>
          <p:cNvPr id="30" name="Table 7">
            <a:extLst>
              <a:ext uri="{FF2B5EF4-FFF2-40B4-BE49-F238E27FC236}">
                <a16:creationId xmlns:a16="http://schemas.microsoft.com/office/drawing/2014/main" id="{849A933A-90F7-267F-66CE-453A4F6DCEBB}"/>
              </a:ext>
            </a:extLst>
          </p:cNvPr>
          <p:cNvGraphicFramePr>
            <a:graphicFrameLocks noGrp="1"/>
          </p:cNvGraphicFramePr>
          <p:nvPr>
            <p:extLst>
              <p:ext uri="{D42A27DB-BD31-4B8C-83A1-F6EECF244321}">
                <p14:modId xmlns:p14="http://schemas.microsoft.com/office/powerpoint/2010/main" val="984970264"/>
              </p:ext>
            </p:extLst>
          </p:nvPr>
        </p:nvGraphicFramePr>
        <p:xfrm>
          <a:off x="584200" y="1250131"/>
          <a:ext cx="5501446" cy="5385615"/>
        </p:xfrm>
        <a:graphic>
          <a:graphicData uri="http://schemas.openxmlformats.org/drawingml/2006/table">
            <a:tbl>
              <a:tblPr>
                <a:tableStyleId>{5940675A-B579-460E-94D1-54222C63F5DA}</a:tableStyleId>
              </a:tblPr>
              <a:tblGrid>
                <a:gridCol w="5501446">
                  <a:extLst>
                    <a:ext uri="{9D8B030D-6E8A-4147-A177-3AD203B41FA5}">
                      <a16:colId xmlns:a16="http://schemas.microsoft.com/office/drawing/2014/main" val="3743228298"/>
                    </a:ext>
                  </a:extLst>
                </a:gridCol>
              </a:tblGrid>
              <a:tr h="1795205">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2000" kern="1200" spc="0" baseline="0" dirty="0">
                          <a:solidFill>
                            <a:schemeClr val="tx1"/>
                          </a:solidFill>
                          <a:latin typeface="+mj-lt"/>
                          <a:ea typeface="+mn-ea"/>
                          <a:cs typeface="Segoe UI" panose="020B0502040204020203" pitchFamily="34" charset="0"/>
                        </a:rPr>
                        <a:t>Existing Landscape</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Segoe UI" panose="020B0502040204020203" pitchFamily="34" charset="0"/>
                        </a:rPr>
                        <a:t>Describe your existing landscape of Microsoft solutions, technologies and tooling that can or will play a role in the current Customer Insights implementation project either as a source, pipeline and/or as a target:</a:t>
                      </a:r>
                    </a:p>
                    <a:p>
                      <a:pPr marL="171450" marR="0" lvl="0" indent="-1714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latin typeface="+mn-lt"/>
                          <a:ea typeface="+mn-ea"/>
                          <a:cs typeface="Segoe UI" panose="020B0502040204020203" pitchFamily="34" charset="0"/>
                        </a:rPr>
                        <a:t>Enterprise Data Lake or Data Warehouse (e.g., ADLS gen2, Synapse, etc.)</a:t>
                      </a:r>
                    </a:p>
                    <a:p>
                      <a:pPr marL="171450" marR="0" lvl="0" indent="-1714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latin typeface="+mn-lt"/>
                          <a:ea typeface="+mn-ea"/>
                          <a:cs typeface="Segoe UI" panose="020B0502040204020203" pitchFamily="34" charset="0"/>
                        </a:rPr>
                        <a:t>ETL/ELT (e.g., Azure Data Factory, Synapse, etc.)</a:t>
                      </a:r>
                    </a:p>
                    <a:p>
                      <a:pPr marL="171450" marR="0" lvl="0" indent="-1714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latin typeface="+mn-lt"/>
                          <a:ea typeface="+mn-ea"/>
                          <a:cs typeface="Segoe UI" panose="020B0502040204020203" pitchFamily="34" charset="0"/>
                        </a:rPr>
                        <a:t>D365 Apps (e.g., Sales, </a:t>
                      </a:r>
                      <a:r>
                        <a:rPr lang="en-US" sz="1200" i="0" kern="1200" dirty="0">
                          <a:solidFill>
                            <a:schemeClr val="tx1"/>
                          </a:solidFill>
                          <a:latin typeface="+mn-lt"/>
                          <a:ea typeface="+mn-ea"/>
                          <a:cs typeface="Segoe UI" panose="020B0502040204020203" pitchFamily="34" charset="0"/>
                        </a:rPr>
                        <a:t>Customer Insights - Journey</a:t>
                      </a:r>
                      <a:r>
                        <a:rPr lang="en-US" sz="1200" kern="1200" dirty="0">
                          <a:solidFill>
                            <a:schemeClr val="tx1"/>
                          </a:solidFill>
                          <a:latin typeface="+mn-lt"/>
                          <a:ea typeface="+mn-ea"/>
                          <a:cs typeface="Segoe UI" panose="020B0502040204020203" pitchFamily="34" charset="0"/>
                        </a:rPr>
                        <a:t>, etc.)</a:t>
                      </a:r>
                    </a:p>
                    <a:p>
                      <a:pPr marL="171450" marR="0" lvl="0" indent="-1714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latin typeface="+mn-lt"/>
                          <a:ea typeface="+mn-ea"/>
                          <a:cs typeface="Segoe UI" panose="020B0502040204020203" pitchFamily="34" charset="0"/>
                        </a:rPr>
                        <a:t>Custom Flows or Apps (e.g., Power Automate, Power Apps)</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43209430"/>
                  </a:ext>
                </a:extLst>
              </a:tr>
              <a:tr h="1795205">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anose="020B0502040204020203" pitchFamily="34" charset="0"/>
                        </a:rPr>
                        <a:t>Concurrent Initiatives</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mn-lt"/>
                          <a:ea typeface="+mn-ea"/>
                          <a:cs typeface="Segoe UI" panose="020B0502040204020203" pitchFamily="34" charset="0"/>
                        </a:rPr>
                        <a:t>Describe current initiatives around Microsoft solutions and technologies that can or will play a role in the current Customer Insights implementation project either as a source and/or as a target, and their associated timelines:</a:t>
                      </a:r>
                    </a:p>
                    <a:p>
                      <a:pPr marL="171450" marR="0" lvl="0" indent="-1714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mn-lt"/>
                          <a:ea typeface="+mn-ea"/>
                          <a:cs typeface="Segoe UI" panose="020B0502040204020203" pitchFamily="34" charset="0"/>
                        </a:rPr>
                        <a:t>Enterprise Data Lake (i.e., ADLS gen2)</a:t>
                      </a:r>
                    </a:p>
                    <a:p>
                      <a:pPr marL="171450" marR="0" lvl="0" indent="-1714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mn-lt"/>
                          <a:ea typeface="+mn-ea"/>
                          <a:cs typeface="Segoe UI" panose="020B0502040204020203" pitchFamily="34" charset="0"/>
                        </a:rPr>
                        <a:t>D365 Apps (e.g., </a:t>
                      </a:r>
                      <a:r>
                        <a:rPr kumimoji="0" lang="en-US" sz="1200" b="0" i="1" u="none" strike="noStrike" kern="1200" cap="none" spc="0" normalizeH="0" baseline="0" noProof="0" dirty="0">
                          <a:ln>
                            <a:noFill/>
                          </a:ln>
                          <a:solidFill>
                            <a:srgbClr val="000000"/>
                          </a:solidFill>
                          <a:effectLst/>
                          <a:uLnTx/>
                          <a:uFillTx/>
                          <a:latin typeface="+mn-lt"/>
                          <a:ea typeface="+mn-ea"/>
                          <a:cs typeface="Segoe UI" panose="020B0502040204020203" pitchFamily="34" charset="0"/>
                        </a:rPr>
                        <a:t>Sales</a:t>
                      </a:r>
                      <a:r>
                        <a:rPr kumimoji="0" lang="en-US" sz="1200" b="0" i="0" u="none" strike="noStrike" kern="1200" cap="none" spc="0" normalizeH="0" baseline="0" noProof="0" dirty="0">
                          <a:ln>
                            <a:noFill/>
                          </a:ln>
                          <a:solidFill>
                            <a:srgbClr val="000000"/>
                          </a:solidFill>
                          <a:effectLst/>
                          <a:uLnTx/>
                          <a:uFillTx/>
                          <a:latin typeface="+mn-lt"/>
                          <a:ea typeface="+mn-ea"/>
                          <a:cs typeface="Segoe UI" panose="020B0502040204020203" pitchFamily="34" charset="0"/>
                        </a:rPr>
                        <a:t>, </a:t>
                      </a:r>
                      <a:r>
                        <a:rPr lang="en-US" sz="1200" i="1" kern="1200" dirty="0">
                          <a:solidFill>
                            <a:schemeClr val="tx1"/>
                          </a:solidFill>
                          <a:latin typeface="+mn-lt"/>
                          <a:ea typeface="+mn-ea"/>
                          <a:cs typeface="Segoe UI" panose="020B0502040204020203" pitchFamily="34" charset="0"/>
                        </a:rPr>
                        <a:t>Customer Insights - Journey</a:t>
                      </a:r>
                      <a:r>
                        <a:rPr kumimoji="0" lang="en-US" sz="1200" b="0" i="0" u="none" strike="noStrike" kern="1200" cap="none" spc="0" normalizeH="0" baseline="0" noProof="0" dirty="0">
                          <a:ln>
                            <a:noFill/>
                          </a:ln>
                          <a:solidFill>
                            <a:srgbClr val="000000"/>
                          </a:solidFill>
                          <a:effectLst/>
                          <a:uLnTx/>
                          <a:uFillTx/>
                          <a:latin typeface="+mn-lt"/>
                          <a:ea typeface="+mn-ea"/>
                          <a:cs typeface="Segoe UI" panose="020B0502040204020203" pitchFamily="34" charset="0"/>
                        </a:rPr>
                        <a:t>, etc.)</a:t>
                      </a:r>
                    </a:p>
                    <a:p>
                      <a:pPr marL="171450" marR="0" lvl="0" indent="-1714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mn-lt"/>
                          <a:ea typeface="+mn-ea"/>
                          <a:cs typeface="Segoe UI" panose="020B0502040204020203" pitchFamily="34" charset="0"/>
                        </a:rPr>
                        <a:t>Custom Flows or Apps (e.g., Power Automate, Power Apps)</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919964678"/>
                  </a:ext>
                </a:extLst>
              </a:tr>
              <a:tr h="1795205">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anose="020B0502040204020203" pitchFamily="34" charset="0"/>
                        </a:rPr>
                        <a:t>Foreseeable Initiatives</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mn-lt"/>
                          <a:ea typeface="+mn-ea"/>
                          <a:cs typeface="Segoe UI" panose="020B0502040204020203" pitchFamily="34" charset="0"/>
                        </a:rPr>
                        <a:t>Describe future initiatives around Microsoft solutions and technologies that could play a role further down the line with the current Customer Insights implementation project either as a source and/or as a target, and their associated timelines:</a:t>
                      </a:r>
                    </a:p>
                    <a:p>
                      <a:pPr marL="171450" marR="0" lvl="0" indent="-1714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mn-lt"/>
                          <a:ea typeface="+mn-ea"/>
                          <a:cs typeface="Segoe UI" panose="020B0502040204020203" pitchFamily="34" charset="0"/>
                        </a:rPr>
                        <a:t>Enterprise Data Lake (i.e., ADLS gen2)</a:t>
                      </a:r>
                    </a:p>
                    <a:p>
                      <a:pPr marL="171450" marR="0" lvl="0" indent="-1714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mn-lt"/>
                          <a:ea typeface="+mn-ea"/>
                          <a:cs typeface="Segoe UI" panose="020B0502040204020203" pitchFamily="34" charset="0"/>
                        </a:rPr>
                        <a:t>D365 Apps (e.g., </a:t>
                      </a:r>
                      <a:r>
                        <a:rPr kumimoji="0" lang="en-US" sz="1200" b="0" i="1" u="none" strike="noStrike" kern="1200" cap="none" spc="0" normalizeH="0" baseline="0" noProof="0" dirty="0">
                          <a:ln>
                            <a:noFill/>
                          </a:ln>
                          <a:solidFill>
                            <a:srgbClr val="000000"/>
                          </a:solidFill>
                          <a:effectLst/>
                          <a:uLnTx/>
                          <a:uFillTx/>
                          <a:latin typeface="+mn-lt"/>
                          <a:ea typeface="+mn-ea"/>
                          <a:cs typeface="Segoe UI" panose="020B0502040204020203" pitchFamily="34" charset="0"/>
                        </a:rPr>
                        <a:t>Sales</a:t>
                      </a:r>
                      <a:r>
                        <a:rPr kumimoji="0" lang="en-US" sz="1200" b="0" i="0" u="none" strike="noStrike" kern="1200" cap="none" spc="0" normalizeH="0" baseline="0" noProof="0" dirty="0">
                          <a:ln>
                            <a:noFill/>
                          </a:ln>
                          <a:solidFill>
                            <a:srgbClr val="000000"/>
                          </a:solidFill>
                          <a:effectLst/>
                          <a:uLnTx/>
                          <a:uFillTx/>
                          <a:latin typeface="+mn-lt"/>
                          <a:ea typeface="+mn-ea"/>
                          <a:cs typeface="Segoe UI" panose="020B0502040204020203" pitchFamily="34" charset="0"/>
                        </a:rPr>
                        <a:t>, </a:t>
                      </a:r>
                      <a:r>
                        <a:rPr lang="en-US" sz="1200" i="1" kern="1200" dirty="0">
                          <a:solidFill>
                            <a:schemeClr val="tx1"/>
                          </a:solidFill>
                          <a:latin typeface="+mn-lt"/>
                          <a:ea typeface="+mn-ea"/>
                          <a:cs typeface="Segoe UI" panose="020B0502040204020203" pitchFamily="34" charset="0"/>
                        </a:rPr>
                        <a:t>Customer Insights - Journey</a:t>
                      </a:r>
                      <a:r>
                        <a:rPr kumimoji="0" lang="en-US" sz="1200" b="0" i="0" u="none" strike="noStrike" kern="1200" cap="none" spc="0" normalizeH="0" baseline="0" noProof="0" dirty="0">
                          <a:ln>
                            <a:noFill/>
                          </a:ln>
                          <a:solidFill>
                            <a:srgbClr val="000000"/>
                          </a:solidFill>
                          <a:effectLst/>
                          <a:uLnTx/>
                          <a:uFillTx/>
                          <a:latin typeface="+mn-lt"/>
                          <a:ea typeface="+mn-ea"/>
                          <a:cs typeface="Segoe UI" panose="020B0502040204020203" pitchFamily="34" charset="0"/>
                        </a:rPr>
                        <a:t>, etc.)</a:t>
                      </a:r>
                    </a:p>
                    <a:p>
                      <a:pPr marL="171450" marR="0" lvl="0" indent="-1714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mn-lt"/>
                          <a:ea typeface="+mn-ea"/>
                          <a:cs typeface="Segoe UI" panose="020B0502040204020203" pitchFamily="34" charset="0"/>
                        </a:rPr>
                        <a:t>Custom Flows or Apps (e.g., Power Automate, Power Apps)</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61071217"/>
                  </a:ext>
                </a:extLst>
              </a:tr>
            </a:tbl>
          </a:graphicData>
        </a:graphic>
      </p:graphicFrame>
      <p:sp>
        <p:nvSpPr>
          <p:cNvPr id="4" name="Rectangle 3">
            <a:extLst>
              <a:ext uri="{FF2B5EF4-FFF2-40B4-BE49-F238E27FC236}">
                <a16:creationId xmlns:a16="http://schemas.microsoft.com/office/drawing/2014/main" id="{7228E762-E810-D39C-A834-85B6CFD11125}"/>
              </a:ext>
            </a:extLst>
          </p:cNvPr>
          <p:cNvSpPr/>
          <p:nvPr/>
        </p:nvSpPr>
        <p:spPr>
          <a:xfrm>
            <a:off x="6351103" y="1311091"/>
            <a:ext cx="5527444" cy="164547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91440" rtlCol="0" anchor="t"/>
          <a:lstStyle/>
          <a:p>
            <a:pPr algn="ctr"/>
            <a:r>
              <a:rPr lang="en-US" sz="1600" dirty="0">
                <a:solidFill>
                  <a:schemeClr val="tx1"/>
                </a:solidFill>
              </a:rPr>
              <a:t>Add Info</a:t>
            </a:r>
          </a:p>
        </p:txBody>
      </p:sp>
      <p:sp>
        <p:nvSpPr>
          <p:cNvPr id="9" name="Rectangle 8">
            <a:extLst>
              <a:ext uri="{FF2B5EF4-FFF2-40B4-BE49-F238E27FC236}">
                <a16:creationId xmlns:a16="http://schemas.microsoft.com/office/drawing/2014/main" id="{7C413D01-6DE1-4F07-345D-2645E3D5B8B5}"/>
              </a:ext>
            </a:extLst>
          </p:cNvPr>
          <p:cNvSpPr/>
          <p:nvPr/>
        </p:nvSpPr>
        <p:spPr>
          <a:xfrm>
            <a:off x="8438707" y="0"/>
            <a:ext cx="3753293" cy="443365"/>
          </a:xfrm>
          <a:prstGeom prst="rect">
            <a:avLst/>
          </a:prstGeom>
          <a:solidFill>
            <a:schemeClr val="tx2"/>
          </a:solid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32597">
              <a:defRPr/>
            </a:pPr>
            <a:r>
              <a:rPr lang="en-US" sz="2000">
                <a:solidFill>
                  <a:schemeClr val="bg1"/>
                </a:solidFill>
                <a:latin typeface="+mj-lt"/>
              </a:rPr>
              <a:t>Customer slide (please update)</a:t>
            </a:r>
          </a:p>
        </p:txBody>
      </p:sp>
      <p:pic>
        <p:nvPicPr>
          <p:cNvPr id="11" name="Picture 10">
            <a:extLst>
              <a:ext uri="{FF2B5EF4-FFF2-40B4-BE49-F238E27FC236}">
                <a16:creationId xmlns:a16="http://schemas.microsoft.com/office/drawing/2014/main" id="{0468D2E6-3B61-AFD8-3375-C9B99B47C681}"/>
              </a:ext>
            </a:extLst>
          </p:cNvPr>
          <p:cNvPicPr>
            <a:picLocks noChangeAspect="1"/>
          </p:cNvPicPr>
          <p:nvPr/>
        </p:nvPicPr>
        <p:blipFill>
          <a:blip r:embed="rId3"/>
          <a:stretch>
            <a:fillRect/>
          </a:stretch>
        </p:blipFill>
        <p:spPr>
          <a:xfrm>
            <a:off x="665001" y="189730"/>
            <a:ext cx="298174" cy="296007"/>
          </a:xfrm>
          <a:prstGeom prst="rect">
            <a:avLst/>
          </a:prstGeom>
        </p:spPr>
      </p:pic>
      <p:sp>
        <p:nvSpPr>
          <p:cNvPr id="5" name="Rectangle 4">
            <a:extLst>
              <a:ext uri="{FF2B5EF4-FFF2-40B4-BE49-F238E27FC236}">
                <a16:creationId xmlns:a16="http://schemas.microsoft.com/office/drawing/2014/main" id="{F18218AF-91BA-9420-DD7B-36B9B5EC4650}"/>
              </a:ext>
            </a:extLst>
          </p:cNvPr>
          <p:cNvSpPr/>
          <p:nvPr/>
        </p:nvSpPr>
        <p:spPr>
          <a:xfrm>
            <a:off x="6351103" y="3108961"/>
            <a:ext cx="5527444" cy="164547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91440" rtlCol="0" anchor="t"/>
          <a:lstStyle/>
          <a:p>
            <a:pPr algn="ctr"/>
            <a:r>
              <a:rPr lang="en-US" sz="1600" dirty="0">
                <a:solidFill>
                  <a:schemeClr val="tx1"/>
                </a:solidFill>
              </a:rPr>
              <a:t>Add Info</a:t>
            </a:r>
          </a:p>
        </p:txBody>
      </p:sp>
      <p:sp>
        <p:nvSpPr>
          <p:cNvPr id="6" name="Rectangle 5">
            <a:extLst>
              <a:ext uri="{FF2B5EF4-FFF2-40B4-BE49-F238E27FC236}">
                <a16:creationId xmlns:a16="http://schemas.microsoft.com/office/drawing/2014/main" id="{B90DF333-13E2-6FB5-4F6B-36A4B50216CF}"/>
              </a:ext>
            </a:extLst>
          </p:cNvPr>
          <p:cNvSpPr/>
          <p:nvPr/>
        </p:nvSpPr>
        <p:spPr>
          <a:xfrm>
            <a:off x="6351103" y="4906831"/>
            <a:ext cx="5527444" cy="164547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91440" rtlCol="0" anchor="t"/>
          <a:lstStyle/>
          <a:p>
            <a:pPr algn="ctr"/>
            <a:r>
              <a:rPr lang="en-US" sz="1600" dirty="0">
                <a:solidFill>
                  <a:schemeClr val="tx1"/>
                </a:solidFill>
              </a:rPr>
              <a:t>Add Info</a:t>
            </a:r>
          </a:p>
        </p:txBody>
      </p:sp>
    </p:spTree>
    <p:extLst>
      <p:ext uri="{BB962C8B-B14F-4D97-AF65-F5344CB8AC3E}">
        <p14:creationId xmlns:p14="http://schemas.microsoft.com/office/powerpoint/2010/main" val="4207862498"/>
      </p:ext>
    </p:extLst>
  </p:cSld>
  <p:clrMapOvr>
    <a:masterClrMapping/>
  </p:clrMapOvr>
  <p:transition>
    <p:fade/>
  </p:transition>
</p:sld>
</file>

<file path=ppt/theme/theme1.xml><?xml version="1.0" encoding="utf-8"?>
<a:theme xmlns:a="http://schemas.openxmlformats.org/drawingml/2006/main" name="Microsoft Security template">
  <a:themeElements>
    <a:clrScheme name="Microsoft Security">
      <a:dk1>
        <a:srgbClr val="000000"/>
      </a:dk1>
      <a:lt1>
        <a:srgbClr val="FFFFFF"/>
      </a:lt1>
      <a:dk2>
        <a:srgbClr val="243A5E"/>
      </a:dk2>
      <a:lt2>
        <a:srgbClr val="E6E6E6"/>
      </a:lt2>
      <a:accent1>
        <a:srgbClr val="0078D4"/>
      </a:accent1>
      <a:accent2>
        <a:srgbClr val="FFB900"/>
      </a:accent2>
      <a:accent3>
        <a:srgbClr val="107C10"/>
      </a:accent3>
      <a:accent4>
        <a:srgbClr val="737373"/>
      </a:accent4>
      <a:accent5>
        <a:srgbClr val="9BF00B"/>
      </a:accent5>
      <a:accent6>
        <a:srgbClr val="50E6FF"/>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Security_PowerPoint_Template_220311" id="{958E07C2-47E7-514F-AC2A-D09ED82ABF6F}" vid="{00D4593B-0DF4-404A-92E3-321F88737244}"/>
    </a:ext>
  </a:extLst>
</a:theme>
</file>

<file path=ppt/theme/theme2.xml><?xml version="1.0" encoding="utf-8"?>
<a:theme xmlns:a="http://schemas.openxmlformats.org/drawingml/2006/main" name="Microsoft D365 template">
  <a:themeElements>
    <a:clrScheme name="Microsoft D365">
      <a:dk1>
        <a:srgbClr val="000000"/>
      </a:dk1>
      <a:lt1>
        <a:srgbClr val="FFFFFF"/>
      </a:lt1>
      <a:dk2>
        <a:srgbClr val="0A1B45"/>
      </a:dk2>
      <a:lt2>
        <a:srgbClr val="FFFFFF"/>
      </a:lt2>
      <a:accent1>
        <a:srgbClr val="0078D4"/>
      </a:accent1>
      <a:accent2>
        <a:srgbClr val="770180"/>
      </a:accent2>
      <a:accent3>
        <a:srgbClr val="1392B4"/>
      </a:accent3>
      <a:accent4>
        <a:srgbClr val="FFB900"/>
      </a:accent4>
      <a:accent5>
        <a:srgbClr val="D83B01"/>
      </a:accent5>
      <a:accent6>
        <a:srgbClr val="EAE4DC"/>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D365_Template_v09  -  Read-Only" id="{2D57D977-5F8F-4C2B-9746-7D70A251AB29}" vid="{C2060AB1-A179-414A-B11F-06D63BDFD6E3}"/>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3C23B1A370DB454895F1017B66A82434" ma:contentTypeVersion="22" ma:contentTypeDescription="Create a new document." ma:contentTypeScope="" ma:versionID="180893ff38600c46c683c0b8c1722b60">
  <xsd:schema xmlns:xsd="http://www.w3.org/2001/XMLSchema" xmlns:xs="http://www.w3.org/2001/XMLSchema" xmlns:p="http://schemas.microsoft.com/office/2006/metadata/properties" xmlns:ns1="http://schemas.microsoft.com/sharepoint/v3" xmlns:ns2="8e793c00-403c-4e2e-9f3f-1f9fce3bba0e" xmlns:ns3="21801293-8b26-4deb-98c0-71fc7c1e1877" xmlns:ns4="230e9df3-be65-4c73-a93b-d1236ebd677e" targetNamespace="http://schemas.microsoft.com/office/2006/metadata/properties" ma:root="true" ma:fieldsID="da8d77e64bfacc0ae662e70784df1576" ns1:_="" ns2:_="" ns3:_="" ns4:_="">
    <xsd:import namespace="http://schemas.microsoft.com/sharepoint/v3"/>
    <xsd:import namespace="8e793c00-403c-4e2e-9f3f-1f9fce3bba0e"/>
    <xsd:import namespace="21801293-8b26-4deb-98c0-71fc7c1e1877"/>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DateTaken" minOccurs="0"/>
                <xsd:element ref="ns3:SharedWithUsers" minOccurs="0"/>
                <xsd:element ref="ns3:SharedWithDetails" minOccurs="0"/>
                <xsd:element ref="ns2:MediaServiceAutoKeyPoints" minOccurs="0"/>
                <xsd:element ref="ns2:MediaServiceKeyPoints" minOccurs="0"/>
                <xsd:element ref="ns1:_ip_UnifiedCompliancePolicyProperties" minOccurs="0"/>
                <xsd:element ref="ns1:_ip_UnifiedCompliancePolicyUIAction" minOccurs="0"/>
                <xsd:element ref="ns2:MediaLengthInSeconds" minOccurs="0"/>
                <xsd:element ref="ns2:MediaServiceLocation" minOccurs="0"/>
                <xsd:element ref="ns2:MediaServiceGenerationTime" minOccurs="0"/>
                <xsd:element ref="ns2:MediaServiceEventHashCode" minOccurs="0"/>
                <xsd:element ref="ns2:MediaServiceOCR" minOccurs="0"/>
                <xsd:element ref="ns2:lcf76f155ced4ddcb4097134ff3c332f" minOccurs="0"/>
                <xsd:element ref="ns4:TaxCatchAll" minOccurs="0"/>
                <xsd:element ref="ns2:OneNoteFluid_FileOrder" minOccurs="0"/>
                <xsd:element ref="ns2:MediaServiceSearchProperties" minOccurs="0"/>
                <xsd:element ref="ns2:MediaServiceObjectDetectorVersions" minOccurs="0"/>
                <xsd:element ref="ns2: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8e793c00-403c-4e2e-9f3f-1f9fce3bba0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LengthInSeconds" ma:index="17" nillable="true" ma:displayName="Length (seconds)" ma:internalName="MediaLengthInSeconds" ma:readOnly="true">
      <xsd:simpleType>
        <xsd:restriction base="dms:Unknown"/>
      </xsd:simpleType>
    </xsd:element>
    <xsd:element name="MediaServiceLocation" ma:index="18" nillable="true" ma:displayName="Location" ma:internalName="MediaServiceLocation" ma:readOnly="true">
      <xsd:simpleType>
        <xsd:restriction base="dms:Text"/>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element name="MediaServiceOCR" ma:index="21" nillable="true" ma:displayName="Extracted Text" ma:internalName="MediaServiceOCR" ma:readOnly="true">
      <xsd:simpleType>
        <xsd:restriction base="dms:Note">
          <xsd:maxLength value="255"/>
        </xsd:restriction>
      </xsd:simpleType>
    </xsd:element>
    <xsd:element name="lcf76f155ced4ddcb4097134ff3c332f" ma:index="23"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OneNoteFluid_FileOrder" ma:index="25" nillable="true" ma:displayName="OneNoteFluid_FileOrder" ma:internalName="OneNoteFluid_FileOrder">
      <xsd:simpleType>
        <xsd:restriction base="dms:Text">
          <xsd:maxLength value="255"/>
        </xsd:restriction>
      </xsd:simpleType>
    </xsd:element>
    <xsd:element name="MediaServiceSearchProperties" ma:index="26" nillable="true" ma:displayName="MediaServiceSearchProperties" ma:hidden="true" ma:internalName="MediaServiceSearchProperties" ma:readOnly="true">
      <xsd:simpleType>
        <xsd:restriction base="dms:Note"/>
      </xsd:simpleType>
    </xsd:element>
    <xsd:element name="MediaServiceObjectDetectorVersions" ma:index="27" nillable="true" ma:displayName="MediaServiceObjectDetectorVersions" ma:hidden="true" ma:indexed="true" ma:internalName="MediaServiceObjectDetectorVersions" ma:readOnly="true">
      <xsd:simpleType>
        <xsd:restriction base="dms:Text"/>
      </xsd:simpleType>
    </xsd:element>
    <xsd:element name="MediaServiceBillingMetadata" ma:index="28" nillable="true" ma:displayName="MediaServiceBillingMetadata" ma:hidden="true" ma:internalName="MediaServiceBilling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1801293-8b26-4deb-98c0-71fc7c1e1877"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4" nillable="true" ma:displayName="Taxonomy Catch All Column" ma:hidden="true" ma:list="{418f9c09-66a8-4419-a52a-65cd19081897}" ma:internalName="TaxCatchAll" ma:showField="CatchAllData" ma:web="21801293-8b26-4deb-98c0-71fc7c1e1877">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SharedWithUsers xmlns="21801293-8b26-4deb-98c0-71fc7c1e1877">
      <UserInfo>
        <DisplayName>Daniel Dallala</DisplayName>
        <AccountId>60</AccountId>
        <AccountType/>
      </UserInfo>
      <UserInfo>
        <DisplayName>Stephanie Smith</DisplayName>
        <AccountId>61</AccountId>
        <AccountType/>
      </UserInfo>
      <UserInfo>
        <DisplayName>Cemal Tevrizci</DisplayName>
        <AccountId>54</AccountId>
        <AccountType/>
      </UserInfo>
      <UserInfo>
        <DisplayName>Ashwini Puranik</DisplayName>
        <AccountId>15</AccountId>
        <AccountType/>
      </UserInfo>
      <UserInfo>
        <DisplayName>Raphael El-Saheli</DisplayName>
        <AccountId>11</AccountId>
        <AccountType/>
      </UserInfo>
      <UserInfo>
        <DisplayName>Emanuel Caraza</DisplayName>
        <AccountId>40</AccountId>
        <AccountType/>
      </UserInfo>
      <UserInfo>
        <DisplayName>Meiyalagan Balasubramanian</DisplayName>
        <AccountId>62</AccountId>
        <AccountType/>
      </UserInfo>
      <UserInfo>
        <DisplayName>Guillaume Mouton</DisplayName>
        <AccountId>14</AccountId>
        <AccountType/>
      </UserInfo>
      <UserInfo>
        <DisplayName>João Pedro Almeida (JP)</DisplayName>
        <AccountId>23</AccountId>
        <AccountType/>
      </UserInfo>
      <UserInfo>
        <DisplayName>Princess Herron</DisplayName>
        <AccountId>16</AccountId>
        <AccountType/>
      </UserInfo>
      <UserInfo>
        <DisplayName>Darren Liu</DisplayName>
        <AccountId>37</AccountId>
        <AccountType/>
      </UserInfo>
      <UserInfo>
        <DisplayName>Deepak Palled</DisplayName>
        <AccountId>63</AccountId>
        <AccountType/>
      </UserInfo>
      <UserInfo>
        <DisplayName>B. Shyamsundar</DisplayName>
        <AccountId>64</AccountId>
        <AccountType/>
      </UserInfo>
      <UserInfo>
        <DisplayName>Nikola Jelisavac</DisplayName>
        <AccountId>65</AccountId>
        <AccountType/>
      </UserInfo>
      <UserInfo>
        <DisplayName>Thomas Chilaud</DisplayName>
        <AccountId>12</AccountId>
        <AccountType/>
      </UserInfo>
      <UserInfo>
        <DisplayName>Joy Taylor</DisplayName>
        <AccountId>66</AccountId>
        <AccountType/>
      </UserInfo>
      <UserInfo>
        <DisplayName>Charles Odunukwe</DisplayName>
        <AccountId>18</AccountId>
        <AccountType/>
      </UserInfo>
      <UserInfo>
        <DisplayName>Robert Rensen</DisplayName>
        <AccountId>67</AccountId>
        <AccountType/>
      </UserInfo>
      <UserInfo>
        <DisplayName>Roger Gilchrist</DisplayName>
        <AccountId>68</AccountId>
        <AccountType/>
      </UserInfo>
    </SharedWithUsers>
    <OneNoteFluid_FileOrder xmlns="8e793c00-403c-4e2e-9f3f-1f9fce3bba0e" xsi:nil="true"/>
    <TaxCatchAll xmlns="230e9df3-be65-4c73-a93b-d1236ebd677e" xsi:nil="true"/>
    <lcf76f155ced4ddcb4097134ff3c332f xmlns="8e793c00-403c-4e2e-9f3f-1f9fce3bba0e">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E340DA0F-239C-4EAB-8181-EC31EFD82EA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8e793c00-403c-4e2e-9f3f-1f9fce3bba0e"/>
    <ds:schemaRef ds:uri="21801293-8b26-4deb-98c0-71fc7c1e1877"/>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990F116-B58F-4255-B05B-DA3808E0E5C6}">
  <ds:schemaRefs>
    <ds:schemaRef ds:uri="230e9df3-be65-4c73-a93b-d1236ebd677e"/>
    <ds:schemaRef ds:uri="http://schemas.microsoft.com/office/2006/documentManagement/types"/>
    <ds:schemaRef ds:uri="http://schemas.microsoft.com/sharepoint/v3"/>
    <ds:schemaRef ds:uri="http://purl.org/dc/elements/1.1/"/>
    <ds:schemaRef ds:uri="http://schemas.microsoft.com/office/2006/metadata/properties"/>
    <ds:schemaRef ds:uri="8e793c00-403c-4e2e-9f3f-1f9fce3bba0e"/>
    <ds:schemaRef ds:uri="http://www.w3.org/XML/1998/namespace"/>
    <ds:schemaRef ds:uri="http://purl.org/dc/terms/"/>
    <ds:schemaRef ds:uri="http://schemas.microsoft.com/office/infopath/2007/PartnerControls"/>
    <ds:schemaRef ds:uri="http://schemas.openxmlformats.org/package/2006/metadata/core-properties"/>
    <ds:schemaRef ds:uri="21801293-8b26-4deb-98c0-71fc7c1e1877"/>
    <ds:schemaRef ds:uri="http://purl.org/dc/dcmitype/"/>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Microsoft Security template</Template>
  <TotalTime>25</TotalTime>
  <Words>9088</Words>
  <Application>Microsoft Office PowerPoint</Application>
  <PresentationFormat>Widescreen</PresentationFormat>
  <Paragraphs>808</Paragraphs>
  <Slides>39</Slides>
  <Notes>36</Notes>
  <HiddenSlides>0</HiddenSlides>
  <MMClips>0</MMClips>
  <ScaleCrop>false</ScaleCrop>
  <HeadingPairs>
    <vt:vector size="4" baseType="variant">
      <vt:variant>
        <vt:lpstr>Theme</vt:lpstr>
      </vt:variant>
      <vt:variant>
        <vt:i4>2</vt:i4>
      </vt:variant>
      <vt:variant>
        <vt:lpstr>Slide Titles</vt:lpstr>
      </vt:variant>
      <vt:variant>
        <vt:i4>39</vt:i4>
      </vt:variant>
    </vt:vector>
  </HeadingPairs>
  <TitlesOfParts>
    <vt:vector size="41" baseType="lpstr">
      <vt:lpstr>Microsoft Security template</vt:lpstr>
      <vt:lpstr>Microsoft D365 template</vt:lpstr>
      <vt:lpstr>Dynamics 365 Customer Insights - Data Workshop</vt:lpstr>
      <vt:lpstr>Agenda</vt:lpstr>
      <vt:lpstr>Introduction</vt:lpstr>
      <vt:lpstr>Introduction</vt:lpstr>
      <vt:lpstr>PowerPoint Presentation</vt:lpstr>
      <vt:lpstr>Context</vt:lpstr>
      <vt:lpstr>Customer Context</vt:lpstr>
      <vt:lpstr>Project Context</vt:lpstr>
      <vt:lpstr>Scope and Landscape</vt:lpstr>
      <vt:lpstr>Customer Insights - Data  ”Business Process Strategy”</vt:lpstr>
      <vt:lpstr>Use Case 1 (1/3)</vt:lpstr>
      <vt:lpstr>Use Case 1 (2/3)</vt:lpstr>
      <vt:lpstr>Use Case 1 (3/3)</vt:lpstr>
      <vt:lpstr>Profile Unification</vt:lpstr>
      <vt:lpstr>Enrichments</vt:lpstr>
      <vt:lpstr>Activities</vt:lpstr>
      <vt:lpstr>Predictions and Custom Models</vt:lpstr>
      <vt:lpstr>Measures and Segments</vt:lpstr>
      <vt:lpstr>Activations (1/2)</vt:lpstr>
      <vt:lpstr>Activations (2/2)</vt:lpstr>
      <vt:lpstr>Data Estate</vt:lpstr>
      <vt:lpstr>Data Source System 1</vt:lpstr>
      <vt:lpstr>Security</vt:lpstr>
      <vt:lpstr>User Personas and Permissions</vt:lpstr>
      <vt:lpstr>Data Access</vt:lpstr>
      <vt:lpstr>Integration and Extensibility</vt:lpstr>
      <vt:lpstr>Inbound - Data Source 1</vt:lpstr>
      <vt:lpstr>Extensibility - 3rd Party and Custom Enrichments</vt:lpstr>
      <vt:lpstr>Extensibility - Custom Machine Learning Models</vt:lpstr>
      <vt:lpstr>Outbound - Activations (1/3)</vt:lpstr>
      <vt:lpstr>Outbound - Activations (2/3)</vt:lpstr>
      <vt:lpstr>Outbound - Activations (3/3)</vt:lpstr>
      <vt:lpstr>Environments, ALM and  Operations </vt:lpstr>
      <vt:lpstr>Environments</vt:lpstr>
      <vt:lpstr>Application Lifecycle Management (1/2)</vt:lpstr>
      <vt:lpstr>Application Lifecycle Management (2/2)</vt:lpstr>
      <vt:lpstr>Scheduling</vt:lpstr>
      <vt:lpstr>Monitoring</vt:lpstr>
      <vt:lpstr>End of Presentation</vt:lpstr>
    </vt:vector>
  </TitlesOfParts>
  <Manager>&lt;Comms manager name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Dynamics 365 FastTrack Marketing Workshop</dc:title>
  <dc:subject>&lt;Event name&gt;</dc:subject>
  <dc:creator>Peter Krause</dc:creator>
  <cp:keywords/>
  <dc:description/>
  <cp:lastModifiedBy>Jinal Makwana</cp:lastModifiedBy>
  <cp:revision>139</cp:revision>
  <dcterms:created xsi:type="dcterms:W3CDTF">2022-06-03T08:11:56Z</dcterms:created>
  <dcterms:modified xsi:type="dcterms:W3CDTF">2025-01-21T10:05:21Z</dcterms:modified>
  <cp:category>Microsoft Security</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0x0101003C23B1A370DB454895F1017B66A82434</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SetDate">
    <vt:lpwstr>2017-08-29T14:27:20.8568347-07:00</vt:lpwstr>
  </property>
  <property fmtid="{D5CDD505-2E9C-101B-9397-08002B2CF9AE}" pid="15" name="MSIP_Label_f42aa342-8706-4288-bd11-ebb85995028c_Name">
    <vt:lpwstr>General</vt:lpwstr>
  </property>
  <property fmtid="{D5CDD505-2E9C-101B-9397-08002B2CF9AE}" pid="16" name="MSIP_Label_f42aa342-8706-4288-bd11-ebb85995028c_Extended_MSFT_Method">
    <vt:lpwstr>Automatic</vt:lpwstr>
  </property>
  <property fmtid="{D5CDD505-2E9C-101B-9397-08002B2CF9AE}" pid="17" name="Sensitivity">
    <vt:lpwstr>General</vt:lpwstr>
  </property>
  <property fmtid="{D5CDD505-2E9C-101B-9397-08002B2CF9AE}" pid="18" name="MediaServiceImageTags">
    <vt:lpwstr/>
  </property>
</Properties>
</file>